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0" r:id="rId1"/>
  </p:sldMasterIdLst>
  <p:notesMasterIdLst>
    <p:notesMasterId r:id="rId23"/>
  </p:notesMasterIdLst>
  <p:sldIdLst>
    <p:sldId id="295" r:id="rId2"/>
    <p:sldId id="326" r:id="rId3"/>
    <p:sldId id="319" r:id="rId4"/>
    <p:sldId id="327" r:id="rId5"/>
    <p:sldId id="334" r:id="rId6"/>
    <p:sldId id="335" r:id="rId7"/>
    <p:sldId id="303" r:id="rId8"/>
    <p:sldId id="328" r:id="rId9"/>
    <p:sldId id="304" r:id="rId10"/>
    <p:sldId id="305" r:id="rId11"/>
    <p:sldId id="313" r:id="rId12"/>
    <p:sldId id="314" r:id="rId13"/>
    <p:sldId id="315" r:id="rId14"/>
    <p:sldId id="294" r:id="rId15"/>
    <p:sldId id="318" r:id="rId16"/>
    <p:sldId id="330" r:id="rId17"/>
    <p:sldId id="331" r:id="rId18"/>
    <p:sldId id="332" r:id="rId19"/>
    <p:sldId id="333" r:id="rId20"/>
    <p:sldId id="329" r:id="rId21"/>
    <p:sldId id="321"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25" autoAdjust="0"/>
    <p:restoredTop sz="94660"/>
  </p:normalViewPr>
  <p:slideViewPr>
    <p:cSldViewPr snapToGrid="0">
      <p:cViewPr varScale="1">
        <p:scale>
          <a:sx n="70" d="100"/>
          <a:sy n="70" d="100"/>
        </p:scale>
        <p:origin x="246" y="72"/>
      </p:cViewPr>
      <p:guideLst/>
    </p:cSldViewPr>
  </p:slideViewPr>
  <p:notesTextViewPr>
    <p:cViewPr>
      <p:scale>
        <a:sx n="1" d="1"/>
        <a:sy n="1" d="1"/>
      </p:scale>
      <p:origin x="0" y="0"/>
    </p:cViewPr>
  </p:notesTextViewPr>
  <p:notesViewPr>
    <p:cSldViewPr snapToGrid="0">
      <p:cViewPr varScale="1">
        <p:scale>
          <a:sx n="100" d="100"/>
          <a:sy n="100" d="100"/>
        </p:scale>
        <p:origin x="35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BEA590-941F-4A32-A20A-97B681552BD0}" type="datetimeFigureOut">
              <a:rPr lang="en-US" smtClean="0"/>
              <a:t>2/11/2021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568FB0B-670E-4AFF-8C19-A19E382CA155}" type="slidenum">
              <a:rPr lang="en-US" smtClean="0"/>
              <a:t>‹#›</a:t>
            </a:fld>
            <a:endParaRPr lang="en-US"/>
          </a:p>
        </p:txBody>
      </p:sp>
    </p:spTree>
    <p:extLst>
      <p:ext uri="{BB962C8B-B14F-4D97-AF65-F5344CB8AC3E}">
        <p14:creationId xmlns:p14="http://schemas.microsoft.com/office/powerpoint/2010/main" val="1651821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68FB0B-670E-4AFF-8C19-A19E382CA155}" type="slidenum">
              <a:rPr lang="en-US" smtClean="0"/>
              <a:t>1</a:t>
            </a:fld>
            <a:endParaRPr lang="en-US"/>
          </a:p>
        </p:txBody>
      </p:sp>
    </p:spTree>
    <p:extLst>
      <p:ext uri="{BB962C8B-B14F-4D97-AF65-F5344CB8AC3E}">
        <p14:creationId xmlns:p14="http://schemas.microsoft.com/office/powerpoint/2010/main" val="2281426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45A17A-5AEA-4E5F-92CE-BCCD92221BBB}" type="datetime1">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303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ADB89-43D9-4EEE-A17A-E14511288F2B}" type="slidenum">
              <a:rPr lang="en-US" smtClean="0"/>
              <a:t>‹#›</a:t>
            </a:fld>
            <a:endParaRPr lang="en-US" dirty="0"/>
          </a:p>
        </p:txBody>
      </p:sp>
      <p:pic>
        <p:nvPicPr>
          <p:cNvPr id="7" name="Picture 6"/>
          <p:cNvPicPr>
            <a:picLocks noChangeAspect="1"/>
          </p:cNvPicPr>
          <p:nvPr userDrawn="1"/>
        </p:nvPicPr>
        <p:blipFill>
          <a:blip r:embed="rId2"/>
          <a:stretch>
            <a:fillRect/>
          </a:stretch>
        </p:blipFill>
        <p:spPr>
          <a:xfrm>
            <a:off x="268496" y="151629"/>
            <a:ext cx="743776" cy="944962"/>
          </a:xfrm>
          <a:prstGeom prst="rect">
            <a:avLst/>
          </a:prstGeom>
        </p:spPr>
      </p:pic>
      <p:pic>
        <p:nvPicPr>
          <p:cNvPr id="8" name="Picture 7"/>
          <p:cNvPicPr>
            <a:picLocks noChangeAspect="1"/>
          </p:cNvPicPr>
          <p:nvPr userDrawn="1"/>
        </p:nvPicPr>
        <p:blipFill>
          <a:blip r:embed="rId3"/>
          <a:stretch>
            <a:fillRect/>
          </a:stretch>
        </p:blipFill>
        <p:spPr>
          <a:xfrm>
            <a:off x="11154631" y="151629"/>
            <a:ext cx="926672" cy="993734"/>
          </a:xfrm>
          <a:prstGeom prst="rect">
            <a:avLst/>
          </a:prstGeom>
        </p:spPr>
      </p:pic>
      <p:pic>
        <p:nvPicPr>
          <p:cNvPr id="9" name="Picture 8"/>
          <p:cNvPicPr>
            <a:picLocks noChangeAspect="1"/>
          </p:cNvPicPr>
          <p:nvPr userDrawn="1"/>
        </p:nvPicPr>
        <p:blipFill>
          <a:blip r:embed="rId4"/>
          <a:stretch>
            <a:fillRect/>
          </a:stretch>
        </p:blipFill>
        <p:spPr>
          <a:xfrm>
            <a:off x="5390325" y="169918"/>
            <a:ext cx="1274174" cy="908383"/>
          </a:xfrm>
          <a:prstGeom prst="rect">
            <a:avLst/>
          </a:prstGeom>
        </p:spPr>
      </p:pic>
    </p:spTree>
    <p:extLst>
      <p:ext uri="{BB962C8B-B14F-4D97-AF65-F5344CB8AC3E}">
        <p14:creationId xmlns:p14="http://schemas.microsoft.com/office/powerpoint/2010/main" val="3672549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B7798D-3099-4207-8B2E-05FB43737BE3}" type="datetime1">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245944316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FF9215-D052-4EAC-84D0-D1C674CA9694}" type="datetime1">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164580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DDF621-7531-44C4-8862-DE2B9512397F}" type="datetime1">
              <a:rPr lang="en-US" smtClean="0"/>
              <a:t>2/11/2021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421680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78621F-7724-41AF-98C5-E62736393AB3}" type="datetime1">
              <a:rPr lang="en-US" smtClean="0"/>
              <a:t>2/11/2021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2270111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90DB51-A94B-45C5-84F1-B78FC7A8DA6A}" type="datetime1">
              <a:rPr lang="en-US" smtClean="0"/>
              <a:t>2/11/2021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1019422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858A38-9E18-4232-9A51-A58EC0D51D7D}" type="datetime1">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215024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B4349-8609-431E-BFE5-5B817AFF3615}" type="datetime1">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1469528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1E39D-8EE1-4D04-89EC-A5C700653B02}" type="datetime1">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2274375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E47E4-539D-4DF4-B9C9-E533B46C369E}" type="datetime1">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ADB89-43D9-4EEE-A17A-E14511288F2B}" type="slidenum">
              <a:rPr lang="en-US" smtClean="0"/>
              <a:t>‹#›</a:t>
            </a:fld>
            <a:endParaRPr lang="en-US"/>
          </a:p>
        </p:txBody>
      </p:sp>
    </p:spTree>
    <p:extLst>
      <p:ext uri="{BB962C8B-B14F-4D97-AF65-F5344CB8AC3E}">
        <p14:creationId xmlns:p14="http://schemas.microsoft.com/office/powerpoint/2010/main" val="4236199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6FDF5F-6199-49E8-881A-CE454F92102C}" type="datetime1">
              <a:rPr lang="en-US" smtClean="0"/>
              <a:t>2/11/2021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ADB89-43D9-4EEE-A17A-E14511288F2B}" type="slidenum">
              <a:rPr lang="en-US" smtClean="0"/>
              <a:t>‹#›</a:t>
            </a:fld>
            <a:endParaRPr lang="en-US"/>
          </a:p>
        </p:txBody>
      </p:sp>
    </p:spTree>
    <p:extLst>
      <p:ext uri="{BB962C8B-B14F-4D97-AF65-F5344CB8AC3E}">
        <p14:creationId xmlns:p14="http://schemas.microsoft.com/office/powerpoint/2010/main" val="3298885784"/>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478" y="1524151"/>
            <a:ext cx="11608229" cy="1280890"/>
          </a:xfrm>
        </p:spPr>
        <p:txBody>
          <a:bodyPr>
            <a:normAutofit/>
          </a:bodyPr>
          <a:lstStyle/>
          <a:p>
            <a:pPr algn="ctr"/>
            <a:r>
              <a:rPr lang="en-US" sz="3200" b="1" dirty="0" smtClean="0">
                <a:latin typeface="Arial" panose="020B0604020202020204" pitchFamily="34" charset="0"/>
                <a:cs typeface="Arial" panose="020B0604020202020204" pitchFamily="34" charset="0"/>
              </a:rPr>
              <a:t>Moral Conflict &amp; Courageous Leadership  </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35327" y="2542565"/>
            <a:ext cx="8915400" cy="3777622"/>
          </a:xfrm>
        </p:spPr>
        <p:txBody>
          <a:bodyPr>
            <a:normAutofit/>
          </a:bodyPr>
          <a:lstStyle/>
          <a:p>
            <a:endParaRPr lang="en-US" sz="2800" dirty="0" smtClean="0"/>
          </a:p>
          <a:p>
            <a:endParaRPr lang="en-US" sz="2800" dirty="0"/>
          </a:p>
          <a:p>
            <a:pPr marL="0" indent="0" algn="ctr">
              <a:buNone/>
            </a:pPr>
            <a:r>
              <a:rPr lang="en-US" sz="2800" dirty="0" smtClean="0">
                <a:solidFill>
                  <a:schemeClr val="tx1"/>
                </a:solidFill>
                <a:latin typeface="Arial" panose="020B0604020202020204" pitchFamily="34" charset="0"/>
                <a:cs typeface="Arial" panose="020B0604020202020204" pitchFamily="34" charset="0"/>
              </a:rPr>
              <a:t>CH (MAJ) Robert W. Boettcher</a:t>
            </a:r>
          </a:p>
          <a:p>
            <a:pPr marL="0" indent="0" algn="ctr">
              <a:buNone/>
            </a:pPr>
            <a:r>
              <a:rPr lang="en-US" sz="2800" dirty="0" smtClean="0">
                <a:solidFill>
                  <a:schemeClr val="tx1"/>
                </a:solidFill>
                <a:latin typeface="Arial" panose="020B0604020202020204" pitchFamily="34" charset="0"/>
                <a:cs typeface="Arial" panose="020B0604020202020204" pitchFamily="34" charset="0"/>
              </a:rPr>
              <a:t>USAACE Ethicist </a:t>
            </a:r>
          </a:p>
          <a:p>
            <a:pPr marL="0" indent="0">
              <a:buNone/>
            </a:pPr>
            <a:endParaRPr lang="en-US" sz="2000" b="1" dirty="0">
              <a:solidFill>
                <a:schemeClr val="tx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E75ADB89-43D9-4EEE-A17A-E14511288F2B}" type="slidenum">
              <a:rPr lang="en-US" smtClean="0"/>
              <a:t>1</a:t>
            </a:fld>
            <a:endParaRPr lang="en-US"/>
          </a:p>
        </p:txBody>
      </p:sp>
    </p:spTree>
    <p:extLst>
      <p:ext uri="{BB962C8B-B14F-4D97-AF65-F5344CB8AC3E}">
        <p14:creationId xmlns:p14="http://schemas.microsoft.com/office/powerpoint/2010/main" val="1691940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823" y="932713"/>
            <a:ext cx="8911687" cy="1280890"/>
          </a:xfrm>
        </p:spPr>
        <p:txBody>
          <a:bodyPr>
            <a:normAutofit/>
          </a:bodyPr>
          <a:lstStyle/>
          <a:p>
            <a:pPr algn="ctr"/>
            <a:r>
              <a:rPr lang="en-US" sz="3200" b="1" dirty="0">
                <a:solidFill>
                  <a:schemeClr val="tx1"/>
                </a:solidFill>
                <a:latin typeface="Arial" panose="020B0604020202020204" pitchFamily="34" charset="0"/>
                <a:cs typeface="Arial" panose="020B0604020202020204" pitchFamily="34" charset="0"/>
              </a:rPr>
              <a:t>Professional Military Education </a:t>
            </a:r>
            <a:r>
              <a:rPr lang="en-US" sz="3200" b="1" dirty="0" smtClean="0">
                <a:solidFill>
                  <a:schemeClr val="tx1"/>
                </a:solidFill>
                <a:latin typeface="Arial" panose="020B0604020202020204" pitchFamily="34" charset="0"/>
                <a:cs typeface="Arial" panose="020B0604020202020204" pitchFamily="34" charset="0"/>
              </a:rPr>
              <a:t>System</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0481" y="2578728"/>
            <a:ext cx="12021519" cy="3777622"/>
          </a:xfrm>
        </p:spPr>
        <p:txBody>
          <a:bodyPr>
            <a:normAutofit lnSpcReduction="10000"/>
          </a:bodyPr>
          <a:lstStyle/>
          <a:p>
            <a:pPr marL="0" indent="0">
              <a:buNone/>
            </a:pPr>
            <a:r>
              <a:rPr lang="en-US" b="1" dirty="0" smtClean="0">
                <a:latin typeface="Arial" panose="020B0604020202020204" pitchFamily="34" charset="0"/>
                <a:cs typeface="Arial" panose="020B0604020202020204" pitchFamily="34" charset="0"/>
              </a:rPr>
              <a:t>Education </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(Latin) </a:t>
            </a:r>
            <a:r>
              <a:rPr lang="en-US" i="1" dirty="0">
                <a:latin typeface="Arial" panose="020B0604020202020204" pitchFamily="34" charset="0"/>
                <a:cs typeface="Arial" panose="020B0604020202020204" pitchFamily="34" charset="0"/>
              </a:rPr>
              <a:t>educare</a:t>
            </a:r>
            <a:r>
              <a:rPr lang="en-US" dirty="0">
                <a:latin typeface="Arial" panose="020B0604020202020204" pitchFamily="34" charset="0"/>
                <a:cs typeface="Arial" panose="020B0604020202020204" pitchFamily="34" charset="0"/>
              </a:rPr>
              <a:t>  which means </a:t>
            </a:r>
            <a:r>
              <a:rPr lang="en-US" i="1" dirty="0">
                <a:latin typeface="Arial" panose="020B0604020202020204" pitchFamily="34" charset="0"/>
                <a:cs typeface="Arial" panose="020B0604020202020204" pitchFamily="34" charset="0"/>
              </a:rPr>
              <a:t>“to lead out” </a:t>
            </a:r>
            <a:r>
              <a:rPr lang="en-US" dirty="0">
                <a:latin typeface="Arial" panose="020B0604020202020204" pitchFamily="34" charset="0"/>
                <a:cs typeface="Arial" panose="020B0604020202020204" pitchFamily="34" charset="0"/>
              </a:rPr>
              <a:t>and </a:t>
            </a:r>
            <a:r>
              <a:rPr lang="en-US" i="1" dirty="0">
                <a:latin typeface="Arial" panose="020B0604020202020204" pitchFamily="34" charset="0"/>
                <a:cs typeface="Arial" panose="020B0604020202020204" pitchFamily="34" charset="0"/>
              </a:rPr>
              <a:t>“</a:t>
            </a:r>
            <a:r>
              <a:rPr lang="en-US" i="1" dirty="0" smtClean="0">
                <a:latin typeface="Arial" panose="020B0604020202020204" pitchFamily="34" charset="0"/>
                <a:cs typeface="Arial" panose="020B0604020202020204" pitchFamily="34" charset="0"/>
              </a:rPr>
              <a:t>to nourish</a:t>
            </a:r>
            <a:r>
              <a:rPr lang="en-US" i="1" dirty="0">
                <a:latin typeface="Arial" panose="020B0604020202020204" pitchFamily="34" charset="0"/>
                <a:cs typeface="Arial" panose="020B0604020202020204" pitchFamily="34" charset="0"/>
              </a:rPr>
              <a:t>.” </a:t>
            </a:r>
            <a:endParaRPr lang="en-US" i="1" dirty="0" smtClean="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t>
            </a:r>
          </a:p>
          <a:p>
            <a:pPr lvl="4">
              <a:buFont typeface="Wingdings" panose="05000000000000000000" pitchFamily="2" charset="2"/>
              <a:buChar char="q"/>
            </a:pPr>
            <a:r>
              <a:rPr lang="en-US" sz="2400" dirty="0" smtClean="0">
                <a:latin typeface="Arial" panose="020B0604020202020204" pitchFamily="34" charset="0"/>
                <a:cs typeface="Arial" panose="020B0604020202020204" pitchFamily="34" charset="0"/>
              </a:rPr>
              <a:t>  </a:t>
            </a:r>
            <a:r>
              <a:rPr lang="en-US" sz="2600" dirty="0" smtClean="0">
                <a:latin typeface="Arial" panose="020B0604020202020204" pitchFamily="34" charset="0"/>
                <a:cs typeface="Arial" panose="020B0604020202020204" pitchFamily="34" charset="0"/>
              </a:rPr>
              <a:t>“to lead out” of ignorance; from a lack of knowledge.</a:t>
            </a:r>
            <a:endParaRPr lang="en-US" sz="2600" dirty="0">
              <a:latin typeface="Arial" panose="020B0604020202020204" pitchFamily="34" charset="0"/>
              <a:cs typeface="Arial" panose="020B0604020202020204" pitchFamily="34" charset="0"/>
            </a:endParaRPr>
          </a:p>
          <a:p>
            <a:endParaRPr lang="en-US" sz="2800" b="1" dirty="0">
              <a:solidFill>
                <a:schemeClr val="tx1"/>
              </a:solidFill>
              <a:latin typeface="Arial" panose="020B0604020202020204" pitchFamily="34" charset="0"/>
              <a:cs typeface="Arial" panose="020B0604020202020204" pitchFamily="34" charset="0"/>
            </a:endParaRPr>
          </a:p>
          <a:p>
            <a:pPr marL="0" indent="0">
              <a:buNone/>
            </a:pPr>
            <a:r>
              <a:rPr lang="en-US" sz="2800" b="1" dirty="0" smtClean="0">
                <a:solidFill>
                  <a:schemeClr val="tx1"/>
                </a:solidFill>
                <a:latin typeface="Arial" panose="020B0604020202020204" pitchFamily="34" charset="0"/>
                <a:cs typeface="Arial" panose="020B0604020202020204" pitchFamily="34" charset="0"/>
              </a:rPr>
              <a:t>Purpose </a:t>
            </a:r>
            <a:r>
              <a:rPr lang="en-US" sz="2800" b="1" dirty="0">
                <a:solidFill>
                  <a:schemeClr val="tx1"/>
                </a:solidFill>
                <a:latin typeface="Arial" panose="020B0604020202020204" pitchFamily="34" charset="0"/>
                <a:cs typeface="Arial" panose="020B0604020202020204" pitchFamily="34" charset="0"/>
              </a:rPr>
              <a:t>of Education – </a:t>
            </a:r>
            <a:r>
              <a:rPr lang="en-US" sz="2800" dirty="0" smtClean="0">
                <a:solidFill>
                  <a:schemeClr val="tx1"/>
                </a:solidFill>
                <a:latin typeface="Arial" panose="020B0604020202020204" pitchFamily="34" charset="0"/>
                <a:cs typeface="Arial" panose="020B0604020202020204" pitchFamily="34" charset="0"/>
              </a:rPr>
              <a:t>is </a:t>
            </a:r>
            <a:r>
              <a:rPr lang="en-US" sz="2800" dirty="0">
                <a:solidFill>
                  <a:schemeClr val="tx1"/>
                </a:solidFill>
                <a:latin typeface="Arial" panose="020B0604020202020204" pitchFamily="34" charset="0"/>
                <a:cs typeface="Arial" panose="020B0604020202020204" pitchFamily="34" charset="0"/>
              </a:rPr>
              <a:t>to provide information in order to </a:t>
            </a:r>
            <a:r>
              <a:rPr lang="en-US" sz="2800" dirty="0" smtClean="0">
                <a:solidFill>
                  <a:schemeClr val="tx1"/>
                </a:solidFill>
                <a:latin typeface="Arial" panose="020B0604020202020204" pitchFamily="34" charset="0"/>
                <a:cs typeface="Arial" panose="020B0604020202020204" pitchFamily="34" charset="0"/>
              </a:rPr>
              <a:t>cultivate</a:t>
            </a:r>
            <a:r>
              <a:rPr lang="en-US" sz="2800" dirty="0">
                <a:solidFill>
                  <a:schemeClr val="tx1"/>
                </a:solidFill>
                <a:latin typeface="Arial" panose="020B0604020202020204" pitchFamily="34" charset="0"/>
                <a:cs typeface="Arial" panose="020B0604020202020204" pitchFamily="34" charset="0"/>
              </a:rPr>
              <a:t>, indoctrinate, and improve the </a:t>
            </a:r>
            <a:r>
              <a:rPr lang="en-US" sz="2800" u="sng" dirty="0">
                <a:solidFill>
                  <a:schemeClr val="tx1"/>
                </a:solidFill>
                <a:latin typeface="Arial" panose="020B0604020202020204" pitchFamily="34" charset="0"/>
                <a:cs typeface="Arial" panose="020B0604020202020204" pitchFamily="34" charset="0"/>
              </a:rPr>
              <a:t>mind</a:t>
            </a:r>
            <a:r>
              <a:rPr lang="en-US" sz="2800" dirty="0">
                <a:solidFill>
                  <a:schemeClr val="tx1"/>
                </a:solidFill>
                <a:latin typeface="Arial" panose="020B0604020202020204" pitchFamily="34" charset="0"/>
                <a:cs typeface="Arial" panose="020B0604020202020204" pitchFamily="34" charset="0"/>
              </a:rPr>
              <a:t> and therefore, </a:t>
            </a:r>
            <a:r>
              <a:rPr lang="en-US" sz="2800" u="sng" dirty="0" smtClean="0">
                <a:solidFill>
                  <a:schemeClr val="tx1"/>
                </a:solidFill>
                <a:latin typeface="Arial" panose="020B0604020202020204" pitchFamily="34" charset="0"/>
                <a:cs typeface="Arial" panose="020B0604020202020204" pitchFamily="34" charset="0"/>
              </a:rPr>
              <a:t>behavior</a:t>
            </a:r>
            <a:r>
              <a:rPr lang="en-US" sz="2800" dirty="0" smtClean="0">
                <a:solidFill>
                  <a:schemeClr val="tx1"/>
                </a:solidFill>
                <a:latin typeface="Arial" panose="020B0604020202020204" pitchFamily="34" charset="0"/>
                <a:cs typeface="Arial" panose="020B0604020202020204" pitchFamily="34" charset="0"/>
              </a:rPr>
              <a:t>.</a:t>
            </a:r>
          </a:p>
          <a:p>
            <a:pPr marL="0" indent="0">
              <a:buNone/>
            </a:pPr>
            <a:endParaRPr lang="en-US" sz="2800" dirty="0" smtClean="0">
              <a:solidFill>
                <a:schemeClr val="tx1"/>
              </a:solidFill>
              <a:latin typeface="Arial" panose="020B0604020202020204" pitchFamily="34" charset="0"/>
              <a:cs typeface="Arial" panose="020B0604020202020204" pitchFamily="34" charset="0"/>
            </a:endParaRPr>
          </a:p>
          <a:p>
            <a:pPr marL="0" indent="0">
              <a:buNone/>
            </a:pPr>
            <a:r>
              <a:rPr lang="en-US" sz="2800" dirty="0" smtClean="0">
                <a:solidFill>
                  <a:schemeClr val="tx1"/>
                </a:solidFill>
                <a:latin typeface="Arial" panose="020B0604020202020204" pitchFamily="34" charset="0"/>
                <a:cs typeface="Arial" panose="020B0604020202020204" pitchFamily="34" charset="0"/>
              </a:rPr>
              <a:t>			      </a:t>
            </a:r>
            <a:r>
              <a:rPr lang="en-US" sz="2800" b="1" i="1" dirty="0" smtClean="0">
                <a:solidFill>
                  <a:schemeClr val="tx1"/>
                </a:solidFill>
                <a:latin typeface="Arial" panose="020B0604020202020204" pitchFamily="34" charset="0"/>
                <a:cs typeface="Arial" panose="020B0604020202020204" pitchFamily="34" charset="0"/>
              </a:rPr>
              <a:t>Cultivate thinking and behavior </a:t>
            </a:r>
            <a:endParaRPr lang="en-US" sz="2800" b="1" i="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2</a:t>
            </a:fld>
            <a:endParaRPr lang="en-US" dirty="0"/>
          </a:p>
        </p:txBody>
      </p:sp>
    </p:spTree>
    <p:extLst>
      <p:ext uri="{BB962C8B-B14F-4D97-AF65-F5344CB8AC3E}">
        <p14:creationId xmlns:p14="http://schemas.microsoft.com/office/powerpoint/2010/main" val="39592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3" y="692288"/>
            <a:ext cx="8911687" cy="1280890"/>
          </a:xfrm>
        </p:spPr>
        <p:txBody>
          <a:bodyPr>
            <a:normAutofit/>
          </a:bodyPr>
          <a:lstStyle/>
          <a:p>
            <a:pPr algn="ctr"/>
            <a:r>
              <a:rPr lang="en-US" sz="3600" b="1" dirty="0" smtClean="0">
                <a:solidFill>
                  <a:schemeClr val="tx1"/>
                </a:solidFill>
                <a:latin typeface="Arial" panose="020B0604020202020204" pitchFamily="34" charset="0"/>
                <a:cs typeface="Arial" panose="020B0604020202020204" pitchFamily="34" charset="0"/>
              </a:rPr>
              <a:t>Introductory </a:t>
            </a:r>
            <a:r>
              <a:rPr lang="en-US" sz="3600" b="1" dirty="0" smtClean="0">
                <a:latin typeface="Arial" panose="020B0604020202020204" pitchFamily="34" charset="0"/>
                <a:cs typeface="Arial" panose="020B0604020202020204" pitchFamily="34" charset="0"/>
              </a:rPr>
              <a:t>Observation</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81261" y="1973179"/>
            <a:ext cx="12191999" cy="4884821"/>
          </a:xfrm>
        </p:spPr>
        <p:txBody>
          <a:bodyPr>
            <a:normAutofit/>
          </a:bodyPr>
          <a:lstStyle/>
          <a:p>
            <a:pPr marL="0" indent="0">
              <a:buNone/>
            </a:pPr>
            <a:r>
              <a:rPr lang="en-US" dirty="0" smtClean="0">
                <a:latin typeface="Arial" panose="020B0604020202020204" pitchFamily="34" charset="0"/>
                <a:cs typeface="Arial" panose="020B0604020202020204" pitchFamily="34" charset="0"/>
              </a:rPr>
              <a:t>Do you believe your leadership </a:t>
            </a:r>
            <a:r>
              <a:rPr lang="en-US" dirty="0">
                <a:latin typeface="Arial" panose="020B0604020202020204" pitchFamily="34" charset="0"/>
                <a:cs typeface="Arial" panose="020B0604020202020204" pitchFamily="34" charset="0"/>
              </a:rPr>
              <a:t>is going to create </a:t>
            </a:r>
            <a:r>
              <a:rPr lang="en-US" i="1" dirty="0">
                <a:solidFill>
                  <a:srgbClr val="C00000"/>
                </a:solidFill>
                <a:latin typeface="Arial" panose="020B0604020202020204" pitchFamily="34" charset="0"/>
                <a:cs typeface="Arial" panose="020B0604020202020204" pitchFamily="34" charset="0"/>
              </a:rPr>
              <a:t>conflict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for you?</a:t>
            </a: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b="1" dirty="0" smtClean="0">
                <a:latin typeface="Arial" panose="020B0604020202020204" pitchFamily="34" charset="0"/>
                <a:cs typeface="Arial" panose="020B0604020202020204" pitchFamily="34" charset="0"/>
              </a:rPr>
              <a:t>1. </a:t>
            </a:r>
            <a:r>
              <a:rPr lang="en-US" dirty="0" smtClean="0">
                <a:latin typeface="Arial" panose="020B0604020202020204" pitchFamily="34" charset="0"/>
                <a:cs typeface="Arial" panose="020B0604020202020204" pitchFamily="34" charset="0"/>
              </a:rPr>
              <a:t>Courage </a:t>
            </a:r>
            <a:r>
              <a:rPr lang="en-US" dirty="0">
                <a:latin typeface="Arial" panose="020B0604020202020204" pitchFamily="34" charset="0"/>
                <a:cs typeface="Arial" panose="020B0604020202020204" pitchFamily="34" charset="0"/>
              </a:rPr>
              <a:t>begins with an </a:t>
            </a:r>
            <a:r>
              <a:rPr lang="en-US" b="1" i="1" dirty="0">
                <a:latin typeface="Arial" panose="020B0604020202020204" pitchFamily="34" charset="0"/>
                <a:cs typeface="Arial" panose="020B0604020202020204" pitchFamily="34" charset="0"/>
              </a:rPr>
              <a:t>inward </a:t>
            </a:r>
            <a:r>
              <a:rPr lang="en-US" b="1" i="1" dirty="0" smtClean="0">
                <a:latin typeface="Arial" panose="020B0604020202020204" pitchFamily="34" charset="0"/>
                <a:cs typeface="Arial" panose="020B0604020202020204" pitchFamily="34" charset="0"/>
              </a:rPr>
              <a:t>battle</a:t>
            </a:r>
          </a:p>
          <a:p>
            <a:pPr marL="0" indent="0">
              <a:buNone/>
            </a:pPr>
            <a:r>
              <a:rPr lang="en-US" b="1" i="1" dirty="0" smtClean="0">
                <a:latin typeface="Arial" panose="020B0604020202020204" pitchFamily="34" charset="0"/>
                <a:cs typeface="Arial" panose="020B0604020202020204" pitchFamily="34" charset="0"/>
              </a:rPr>
              <a:t>		</a:t>
            </a:r>
          </a:p>
          <a:p>
            <a:pPr marL="0" indent="0">
              <a:buNone/>
            </a:pP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2. </a:t>
            </a:r>
            <a:r>
              <a:rPr lang="en-US" dirty="0" smtClean="0">
                <a:latin typeface="Arial" panose="020B0604020202020204" pitchFamily="34" charset="0"/>
                <a:cs typeface="Arial" panose="020B0604020202020204" pitchFamily="34" charset="0"/>
              </a:rPr>
              <a:t>Courage </a:t>
            </a:r>
            <a:r>
              <a:rPr lang="en-US" dirty="0">
                <a:latin typeface="Arial" panose="020B0604020202020204" pitchFamily="34" charset="0"/>
                <a:cs typeface="Arial" panose="020B0604020202020204" pitchFamily="34" charset="0"/>
              </a:rPr>
              <a:t>in leadership is </a:t>
            </a:r>
            <a:r>
              <a:rPr lang="en-US" b="1" i="1" dirty="0">
                <a:latin typeface="Arial" panose="020B0604020202020204" pitchFamily="34" charset="0"/>
                <a:cs typeface="Arial" panose="020B0604020202020204" pitchFamily="34" charset="0"/>
              </a:rPr>
              <a:t>balancing a </a:t>
            </a:r>
            <a:r>
              <a:rPr lang="en-US" b="1" i="1" dirty="0" smtClean="0">
                <a:latin typeface="Arial" panose="020B0604020202020204" pitchFamily="34" charset="0"/>
                <a:cs typeface="Arial" panose="020B0604020202020204" pitchFamily="34" charset="0"/>
              </a:rPr>
              <a:t>giant</a:t>
            </a: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3.</a:t>
            </a:r>
            <a:r>
              <a:rPr lang="en-US" dirty="0" smtClean="0">
                <a:latin typeface="Arial" panose="020B0604020202020204" pitchFamily="34" charset="0"/>
                <a:cs typeface="Arial" panose="020B0604020202020204" pitchFamily="34" charset="0"/>
              </a:rPr>
              <a:t> Courage </a:t>
            </a:r>
            <a:r>
              <a:rPr lang="en-US" dirty="0">
                <a:latin typeface="Arial" panose="020B0604020202020204" pitchFamily="34" charset="0"/>
                <a:cs typeface="Arial" panose="020B0604020202020204" pitchFamily="34" charset="0"/>
              </a:rPr>
              <a:t>is </a:t>
            </a:r>
            <a:r>
              <a:rPr lang="en-US" b="1" i="1" dirty="0">
                <a:latin typeface="Arial" panose="020B0604020202020204" pitchFamily="34" charset="0"/>
                <a:cs typeface="Arial" panose="020B0604020202020204" pitchFamily="34" charset="0"/>
              </a:rPr>
              <a:t>making things </a:t>
            </a:r>
            <a:r>
              <a:rPr lang="en-US" b="1" i="1" dirty="0" smtClean="0">
                <a:latin typeface="Arial" panose="020B0604020202020204" pitchFamily="34" charset="0"/>
                <a:cs typeface="Arial" panose="020B0604020202020204" pitchFamily="34" charset="0"/>
              </a:rPr>
              <a:t>right</a:t>
            </a:r>
            <a:endParaRPr lang="en-US"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4. </a:t>
            </a:r>
            <a:r>
              <a:rPr lang="en-US" dirty="0" smtClean="0">
                <a:latin typeface="Arial" panose="020B0604020202020204" pitchFamily="34" charset="0"/>
                <a:cs typeface="Arial" panose="020B0604020202020204" pitchFamily="34" charset="0"/>
              </a:rPr>
              <a:t>Courage </a:t>
            </a:r>
            <a:r>
              <a:rPr lang="en-US" dirty="0">
                <a:latin typeface="Arial" panose="020B0604020202020204" pitchFamily="34" charset="0"/>
                <a:cs typeface="Arial" panose="020B0604020202020204" pitchFamily="34" charset="0"/>
              </a:rPr>
              <a:t>makes all other </a:t>
            </a:r>
            <a:r>
              <a:rPr lang="en-US" b="1" i="1" dirty="0">
                <a:latin typeface="Arial" panose="020B0604020202020204" pitchFamily="34" charset="0"/>
                <a:cs typeface="Arial" panose="020B0604020202020204" pitchFamily="34" charset="0"/>
              </a:rPr>
              <a:t>virtues possible</a:t>
            </a:r>
          </a:p>
          <a:p>
            <a:pPr algn="ctr"/>
            <a:endParaRPr lang="en-US" sz="2400" dirty="0">
              <a:solidFill>
                <a:schemeClr val="tx1"/>
              </a:solidFill>
              <a:latin typeface="Arial" panose="020B0604020202020204" pitchFamily="34" charset="0"/>
              <a:cs typeface="Arial" panose="020B0604020202020204" pitchFamily="34" charset="0"/>
            </a:endParaRPr>
          </a:p>
          <a:p>
            <a:pPr marL="0" indent="0" algn="ctr">
              <a:buNone/>
            </a:pPr>
            <a:endParaRPr lang="en-US" sz="24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3</a:t>
            </a:fld>
            <a:endParaRPr lang="en-US" dirty="0"/>
          </a:p>
        </p:txBody>
      </p:sp>
    </p:spTree>
    <p:extLst>
      <p:ext uri="{BB962C8B-B14F-4D97-AF65-F5344CB8AC3E}">
        <p14:creationId xmlns:p14="http://schemas.microsoft.com/office/powerpoint/2010/main" val="320270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778" y="713941"/>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Introductory Observation</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37147" y="2392431"/>
            <a:ext cx="11754853" cy="4681971"/>
          </a:xfrm>
        </p:spPr>
        <p:txBody>
          <a:bodyPr>
            <a:normAutofit/>
          </a:bodyPr>
          <a:lstStyle/>
          <a:p>
            <a:pPr marL="0" indent="0">
              <a:buNone/>
            </a:pPr>
            <a:r>
              <a:rPr lang="en-US" b="1" dirty="0">
                <a:latin typeface="Arial" panose="020B0604020202020204" pitchFamily="34" charset="0"/>
                <a:cs typeface="Arial" panose="020B0604020202020204" pitchFamily="34" charset="0"/>
              </a:rPr>
              <a:t>Fact: </a:t>
            </a:r>
            <a:r>
              <a:rPr lang="en-US" dirty="0">
                <a:latin typeface="Arial" panose="020B0604020202020204" pitchFamily="34" charset="0"/>
                <a:cs typeface="Arial" panose="020B0604020202020204" pitchFamily="34" charset="0"/>
              </a:rPr>
              <a:t>As a leader you will </a:t>
            </a:r>
            <a:r>
              <a:rPr lang="en-US" dirty="0" smtClean="0">
                <a:latin typeface="Arial" panose="020B0604020202020204" pitchFamily="34" charset="0"/>
                <a:cs typeface="Arial" panose="020B0604020202020204" pitchFamily="34" charset="0"/>
              </a:rPr>
              <a:t>have </a:t>
            </a:r>
            <a:r>
              <a:rPr lang="en-US" b="1" i="1" dirty="0">
                <a:latin typeface="Arial" panose="020B0604020202020204" pitchFamily="34" charset="0"/>
                <a:cs typeface="Arial" panose="020B0604020202020204" pitchFamily="34" charset="0"/>
              </a:rPr>
              <a:t>inward </a:t>
            </a:r>
            <a:r>
              <a:rPr lang="en-US" b="1" i="1" dirty="0" smtClean="0">
                <a:latin typeface="Arial" panose="020B0604020202020204" pitchFamily="34" charset="0"/>
                <a:cs typeface="Arial" panose="020B0604020202020204" pitchFamily="34" charset="0"/>
              </a:rPr>
              <a:t>conflict</a:t>
            </a:r>
            <a:r>
              <a:rPr lang="en-US" dirty="0" smtClean="0">
                <a:latin typeface="Arial" panose="020B0604020202020204" pitchFamily="34" charset="0"/>
                <a:cs typeface="Arial" panose="020B0604020202020204" pitchFamily="34" charset="0"/>
              </a:rPr>
              <a:t> within yourself, </a:t>
            </a:r>
            <a:r>
              <a:rPr lang="en-US" dirty="0">
                <a:latin typeface="Arial" panose="020B0604020202020204" pitchFamily="34" charset="0"/>
                <a:cs typeface="Arial" panose="020B0604020202020204" pitchFamily="34" charset="0"/>
              </a:rPr>
              <a:t>as well as </a:t>
            </a:r>
            <a:r>
              <a:rPr lang="en-US" b="1" i="1" dirty="0" smtClean="0">
                <a:latin typeface="Arial" panose="020B0604020202020204" pitchFamily="34" charset="0"/>
                <a:cs typeface="Arial" panose="020B0604020202020204" pitchFamily="34" charset="0"/>
              </a:rPr>
              <a:t>outward conflict </a:t>
            </a:r>
            <a:r>
              <a:rPr lang="en-US" dirty="0">
                <a:latin typeface="Arial" panose="020B0604020202020204" pitchFamily="34" charset="0"/>
                <a:cs typeface="Arial" panose="020B0604020202020204" pitchFamily="34" charset="0"/>
              </a:rPr>
              <a:t>with your formations</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smtClean="0">
                <a:latin typeface="Arial" panose="020B0604020202020204" pitchFamily="34" charset="0"/>
                <a:cs typeface="Arial" panose="020B0604020202020204" pitchFamily="34" charset="0"/>
              </a:rPr>
              <a:t>Therefore</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As a leader you are a </a:t>
            </a:r>
            <a:r>
              <a:rPr lang="en-US" b="1" i="1" dirty="0">
                <a:solidFill>
                  <a:srgbClr val="C00000"/>
                </a:solidFill>
                <a:latin typeface="Arial" panose="020B0604020202020204" pitchFamily="34" charset="0"/>
                <a:cs typeface="Arial" panose="020B0604020202020204" pitchFamily="34" charset="0"/>
              </a:rPr>
              <a:t>conflict manager </a:t>
            </a:r>
            <a:r>
              <a:rPr lang="en-US" dirty="0">
                <a:latin typeface="Arial" panose="020B0604020202020204" pitchFamily="34" charset="0"/>
                <a:cs typeface="Arial" panose="020B0604020202020204" pitchFamily="34" charset="0"/>
              </a:rPr>
              <a:t>… you operate in </a:t>
            </a:r>
            <a:r>
              <a:rPr lang="en-US" i="1" dirty="0">
                <a:latin typeface="Arial" panose="020B0604020202020204" pitchFamily="34" charset="0"/>
                <a:cs typeface="Arial" panose="020B0604020202020204" pitchFamily="34" charset="0"/>
              </a:rPr>
              <a:t>conflict</a:t>
            </a:r>
            <a:r>
              <a:rPr lang="en-US" dirty="0">
                <a:latin typeface="Arial" panose="020B0604020202020204" pitchFamily="34" charset="0"/>
                <a:cs typeface="Arial" panose="020B0604020202020204" pitchFamily="34" charset="0"/>
              </a:rPr>
              <a:t> … </a:t>
            </a:r>
            <a:r>
              <a:rPr lang="en-US" i="1" dirty="0">
                <a:latin typeface="Arial" panose="020B0604020202020204" pitchFamily="34" charset="0"/>
                <a:cs typeface="Arial" panose="020B0604020202020204" pitchFamily="34" charset="0"/>
              </a:rPr>
              <a:t>conflict</a:t>
            </a:r>
            <a:r>
              <a:rPr lang="en-US" dirty="0">
                <a:latin typeface="Arial" panose="020B0604020202020204" pitchFamily="34" charset="0"/>
                <a:cs typeface="Arial" panose="020B0604020202020204" pitchFamily="34" charset="0"/>
              </a:rPr>
              <a:t> is your business … </a:t>
            </a:r>
            <a:r>
              <a:rPr lang="en-US" i="1" dirty="0">
                <a:latin typeface="Arial" panose="020B0604020202020204" pitchFamily="34" charset="0"/>
                <a:cs typeface="Arial" panose="020B0604020202020204" pitchFamily="34" charset="0"/>
              </a:rPr>
              <a:t>conflict</a:t>
            </a:r>
            <a:r>
              <a:rPr lang="en-US" dirty="0">
                <a:latin typeface="Arial" panose="020B0604020202020204" pitchFamily="34" charset="0"/>
                <a:cs typeface="Arial" panose="020B0604020202020204" pitchFamily="34" charset="0"/>
              </a:rPr>
              <a:t> is why your leadership is needed in the first place.</a:t>
            </a: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4</a:t>
            </a:fld>
            <a:endParaRPr lang="en-US" dirty="0"/>
          </a:p>
        </p:txBody>
      </p:sp>
    </p:spTree>
    <p:extLst>
      <p:ext uri="{BB962C8B-B14F-4D97-AF65-F5344CB8AC3E}">
        <p14:creationId xmlns:p14="http://schemas.microsoft.com/office/powerpoint/2010/main" val="215721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905" y="846388"/>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Introductory Conclusion </a:t>
            </a:r>
            <a:r>
              <a:rPr lang="en-US" sz="3600" dirty="0" smtClean="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0421" y="2370137"/>
            <a:ext cx="12191999" cy="4351338"/>
          </a:xfrm>
        </p:spPr>
        <p:txBody>
          <a:bodyPr>
            <a:normAutofit lnSpcReduction="10000"/>
          </a:bodyPr>
          <a:lstStyle/>
          <a:p>
            <a:pPr marL="0" indent="0">
              <a:buNone/>
            </a:pPr>
            <a:r>
              <a:rPr lang="en-US" b="1" i="1" dirty="0" smtClean="0">
                <a:latin typeface="Arial" panose="020B0604020202020204" pitchFamily="34" charset="0"/>
                <a:cs typeface="Arial" panose="020B0604020202020204" pitchFamily="34" charset="0"/>
              </a:rPr>
              <a:t>Courage</a:t>
            </a:r>
            <a:r>
              <a:rPr lang="en-US" dirty="0" smtClean="0">
                <a:latin typeface="Arial" panose="020B0604020202020204" pitchFamily="34" charset="0"/>
                <a:cs typeface="Arial" panose="020B0604020202020204" pitchFamily="34" charset="0"/>
              </a:rPr>
              <a:t> is the ability to move forward in spite of pain, </a:t>
            </a:r>
            <a:r>
              <a:rPr lang="en-US" dirty="0">
                <a:latin typeface="Arial" panose="020B0604020202020204" pitchFamily="34" charset="0"/>
                <a:cs typeface="Arial" panose="020B0604020202020204" pitchFamily="34" charset="0"/>
              </a:rPr>
              <a:t>g</a:t>
            </a:r>
            <a:r>
              <a:rPr lang="en-US" dirty="0" smtClean="0">
                <a:latin typeface="Arial" panose="020B0604020202020204" pitchFamily="34" charset="0"/>
                <a:cs typeface="Arial" panose="020B0604020202020204" pitchFamily="34" charset="0"/>
              </a:rPr>
              <a:t>rief, or fear.</a:t>
            </a: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b="1" i="1" dirty="0" smtClean="0">
                <a:latin typeface="Arial" panose="020B0604020202020204" pitchFamily="34" charset="0"/>
                <a:cs typeface="Arial" panose="020B0604020202020204" pitchFamily="34" charset="0"/>
              </a:rPr>
              <a:t>Fear</a:t>
            </a:r>
            <a:r>
              <a:rPr lang="en-US" dirty="0" smtClean="0">
                <a:latin typeface="Arial" panose="020B0604020202020204" pitchFamily="34" charset="0"/>
                <a:cs typeface="Arial" panose="020B0604020202020204" pitchFamily="34" charset="0"/>
              </a:rPr>
              <a:t> is anything that causes unpleasant emotions from being mildly alarmed to terrified.</a:t>
            </a:r>
          </a:p>
          <a:p>
            <a:endParaRPr lang="en-US" dirty="0">
              <a:latin typeface="Arial" panose="020B0604020202020204" pitchFamily="34" charset="0"/>
              <a:cs typeface="Arial" panose="020B0604020202020204" pitchFamily="34" charset="0"/>
            </a:endParaRPr>
          </a:p>
          <a:p>
            <a:pPr marL="0" indent="0">
              <a:buNone/>
            </a:pPr>
            <a:r>
              <a:rPr lang="en-US" sz="2600" b="1" i="1" dirty="0" smtClean="0">
                <a:latin typeface="Arial" panose="020B0604020202020204" pitchFamily="34" charset="0"/>
                <a:cs typeface="Arial" panose="020B0604020202020204" pitchFamily="34" charset="0"/>
              </a:rPr>
              <a:t>Public speaking </a:t>
            </a:r>
            <a:r>
              <a:rPr lang="en-US" sz="2600" dirty="0" smtClean="0">
                <a:latin typeface="Arial" panose="020B0604020202020204" pitchFamily="34" charset="0"/>
                <a:cs typeface="Arial" panose="020B0604020202020204" pitchFamily="34" charset="0"/>
              </a:rPr>
              <a:t>…</a:t>
            </a:r>
            <a:r>
              <a:rPr lang="en-US" sz="2600" b="1" i="1" dirty="0" smtClean="0">
                <a:latin typeface="Arial" panose="020B0604020202020204" pitchFamily="34" charset="0"/>
                <a:cs typeface="Arial" panose="020B0604020202020204" pitchFamily="34" charset="0"/>
              </a:rPr>
              <a:t> confrontation </a:t>
            </a:r>
            <a:r>
              <a:rPr lang="en-US" sz="2600" dirty="0" smtClean="0">
                <a:latin typeface="Arial" panose="020B0604020202020204" pitchFamily="34" charset="0"/>
                <a:cs typeface="Arial" panose="020B0604020202020204" pitchFamily="34" charset="0"/>
              </a:rPr>
              <a:t>…</a:t>
            </a:r>
            <a:r>
              <a:rPr lang="en-US" sz="2600" b="1" i="1" dirty="0" smtClean="0">
                <a:latin typeface="Arial" panose="020B0604020202020204" pitchFamily="34" charset="0"/>
                <a:cs typeface="Arial" panose="020B0604020202020204" pitchFamily="34" charset="0"/>
              </a:rPr>
              <a:t> performing in front of others </a:t>
            </a:r>
            <a:r>
              <a:rPr lang="en-US" sz="2600" dirty="0" smtClean="0">
                <a:latin typeface="Arial" panose="020B0604020202020204" pitchFamily="34" charset="0"/>
                <a:cs typeface="Arial" panose="020B0604020202020204" pitchFamily="34" charset="0"/>
              </a:rPr>
              <a:t>…</a:t>
            </a:r>
            <a:r>
              <a:rPr lang="en-US" sz="2600" b="1" i="1" dirty="0" smtClean="0">
                <a:latin typeface="Arial" panose="020B0604020202020204" pitchFamily="34" charset="0"/>
                <a:cs typeface="Arial" panose="020B0604020202020204" pitchFamily="34" charset="0"/>
              </a:rPr>
              <a:t> failing</a:t>
            </a:r>
            <a:endParaRPr lang="en-US" sz="2600" dirty="0" smtClean="0">
              <a:latin typeface="Arial" panose="020B0604020202020204" pitchFamily="34" charset="0"/>
              <a:cs typeface="Arial" panose="020B0604020202020204" pitchFamily="34" charset="0"/>
            </a:endParaRPr>
          </a:p>
          <a:p>
            <a:pPr marL="0" indent="0">
              <a:buNone/>
            </a:pPr>
            <a:endParaRPr lang="en-US" sz="2600" b="1" i="1" dirty="0">
              <a:latin typeface="Arial" panose="020B0604020202020204" pitchFamily="34" charset="0"/>
              <a:cs typeface="Arial" panose="020B0604020202020204" pitchFamily="34" charset="0"/>
            </a:endParaRPr>
          </a:p>
          <a:p>
            <a:pPr marL="0" indent="0">
              <a:buNone/>
            </a:pPr>
            <a:r>
              <a:rPr lang="en-US" b="1" i="1" dirty="0">
                <a:latin typeface="Arial" panose="020B0604020202020204" pitchFamily="34" charset="0"/>
                <a:cs typeface="Arial" panose="020B0604020202020204" pitchFamily="34" charset="0"/>
              </a:rPr>
              <a:t>ADRP-1; 2-19. </a:t>
            </a:r>
            <a:r>
              <a:rPr lang="en-US" dirty="0">
                <a:latin typeface="Arial" panose="020B0604020202020204" pitchFamily="34" charset="0"/>
                <a:cs typeface="Arial" panose="020B0604020202020204" pitchFamily="34" charset="0"/>
              </a:rPr>
              <a:t>Leadership demands courage. Our mission, our duty, and life itself require we reject cowardice—we </a:t>
            </a:r>
            <a:r>
              <a:rPr lang="en-US" i="1" dirty="0">
                <a:solidFill>
                  <a:srgbClr val="C00000"/>
                </a:solidFill>
                <a:latin typeface="Arial" panose="020B0604020202020204" pitchFamily="34" charset="0"/>
                <a:cs typeface="Arial" panose="020B0604020202020204" pitchFamily="34" charset="0"/>
              </a:rPr>
              <a:t>accept</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risk</a:t>
            </a:r>
            <a:r>
              <a:rPr lang="en-US" dirty="0">
                <a:latin typeface="Arial" panose="020B0604020202020204" pitchFamily="34" charset="0"/>
                <a:cs typeface="Arial" panose="020B0604020202020204" pitchFamily="34" charset="0"/>
              </a:rPr>
              <a:t>, </a:t>
            </a:r>
            <a:r>
              <a:rPr lang="en-US" i="1" dirty="0">
                <a:solidFill>
                  <a:srgbClr val="C00000"/>
                </a:solidFill>
                <a:latin typeface="Arial" panose="020B0604020202020204" pitchFamily="34" charset="0"/>
                <a:cs typeface="Arial" panose="020B0604020202020204" pitchFamily="34" charset="0"/>
              </a:rPr>
              <a:t>overcome</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adversity</a:t>
            </a:r>
            <a:r>
              <a:rPr lang="en-US" dirty="0">
                <a:latin typeface="Arial" panose="020B0604020202020204" pitchFamily="34" charset="0"/>
                <a:cs typeface="Arial" panose="020B0604020202020204" pitchFamily="34" charset="0"/>
              </a:rPr>
              <a:t>, and </a:t>
            </a:r>
            <a:r>
              <a:rPr lang="en-US" i="1" dirty="0">
                <a:solidFill>
                  <a:srgbClr val="C00000"/>
                </a:solidFill>
                <a:latin typeface="Arial" panose="020B0604020202020204" pitchFamily="34" charset="0"/>
                <a:cs typeface="Arial" panose="020B0604020202020204" pitchFamily="34" charset="0"/>
              </a:rPr>
              <a:t>face</a:t>
            </a:r>
            <a:r>
              <a:rPr lang="en-US" dirty="0">
                <a:latin typeface="Arial" panose="020B0604020202020204" pitchFamily="34" charset="0"/>
                <a:cs typeface="Arial" panose="020B0604020202020204" pitchFamily="34" charset="0"/>
              </a:rPr>
              <a:t> our </a:t>
            </a:r>
            <a:r>
              <a:rPr lang="en-US" u="sng" dirty="0">
                <a:latin typeface="Arial" panose="020B0604020202020204" pitchFamily="34" charset="0"/>
                <a:cs typeface="Arial" panose="020B0604020202020204" pitchFamily="34" charset="0"/>
              </a:rPr>
              <a:t>fears</a:t>
            </a:r>
            <a:r>
              <a:rPr lang="en-US" dirty="0">
                <a:latin typeface="Arial" panose="020B0604020202020204" pitchFamily="34" charset="0"/>
                <a:cs typeface="Arial" panose="020B0604020202020204" pitchFamily="34" charset="0"/>
              </a:rPr>
              <a:t>.</a:t>
            </a:r>
          </a:p>
          <a:p>
            <a:pPr marL="0" indent="0">
              <a:buNone/>
            </a:pPr>
            <a:endParaRPr lang="en-US" sz="2600" b="1"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5</a:t>
            </a:fld>
            <a:endParaRPr lang="en-US" dirty="0"/>
          </a:p>
        </p:txBody>
      </p:sp>
    </p:spTree>
    <p:extLst>
      <p:ext uri="{BB962C8B-B14F-4D97-AF65-F5344CB8AC3E}">
        <p14:creationId xmlns:p14="http://schemas.microsoft.com/office/powerpoint/2010/main" val="337626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905" y="846388"/>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Starting Point for Leadership</a:t>
            </a:r>
            <a:r>
              <a:rPr lang="en-US" sz="3600" b="1" dirty="0" smtClean="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04559" y="2370137"/>
            <a:ext cx="10250675" cy="4351338"/>
          </a:xfrm>
        </p:spPr>
        <p:txBody>
          <a:bodyPr>
            <a:normAutofit/>
          </a:bodyPr>
          <a:lstStyle/>
          <a:p>
            <a:pPr marL="0" indent="0" algn="ctr">
              <a:buNone/>
            </a:pPr>
            <a:r>
              <a:rPr lang="en-US" b="1" i="1" dirty="0" smtClean="0">
                <a:latin typeface="Arial" panose="020B0604020202020204" pitchFamily="34" charset="0"/>
                <a:cs typeface="Arial" panose="020B0604020202020204" pitchFamily="34" charset="0"/>
              </a:rPr>
              <a:t>Personal Identity</a:t>
            </a:r>
          </a:p>
          <a:p>
            <a:pPr marL="0" indent="0" algn="ctr">
              <a:buNone/>
            </a:pPr>
            <a:endParaRPr lang="en-US" b="1" i="1" dirty="0" smtClean="0">
              <a:latin typeface="Arial" panose="020B0604020202020204" pitchFamily="34" charset="0"/>
              <a:cs typeface="Arial" panose="020B0604020202020204" pitchFamily="34" charset="0"/>
            </a:endParaRPr>
          </a:p>
          <a:p>
            <a:pPr algn="ctr"/>
            <a:r>
              <a:rPr lang="en-US" b="1" i="1" dirty="0">
                <a:latin typeface="Arial" panose="020B0604020202020204" pitchFamily="34" charset="0"/>
                <a:cs typeface="Arial" panose="020B0604020202020204" pitchFamily="34" charset="0"/>
              </a:rPr>
              <a:t>	</a:t>
            </a:r>
            <a:r>
              <a:rPr lang="en-US" b="1" i="1" dirty="0" smtClean="0">
                <a:latin typeface="Arial" panose="020B0604020202020204" pitchFamily="34" charset="0"/>
                <a:cs typeface="Arial" panose="020B0604020202020204" pitchFamily="34" charset="0"/>
              </a:rPr>
              <a:t>know your personal descriptive identity</a:t>
            </a:r>
          </a:p>
          <a:p>
            <a:pPr algn="ctr"/>
            <a:r>
              <a:rPr lang="en-US" b="1" i="1" dirty="0">
                <a:latin typeface="Arial" panose="020B0604020202020204" pitchFamily="34" charset="0"/>
                <a:cs typeface="Arial" panose="020B0604020202020204" pitchFamily="34" charset="0"/>
              </a:rPr>
              <a:t>	</a:t>
            </a:r>
            <a:r>
              <a:rPr lang="en-US" b="1" i="1" dirty="0" smtClean="0">
                <a:latin typeface="Arial" panose="020B0604020202020204" pitchFamily="34" charset="0"/>
                <a:cs typeface="Arial" panose="020B0604020202020204" pitchFamily="34" charset="0"/>
              </a:rPr>
              <a:t>know your identity in the Army culture</a:t>
            </a:r>
            <a:endParaRPr lang="en-US" dirty="0" smtClean="0">
              <a:latin typeface="Arial" panose="020B0604020202020204" pitchFamily="34" charset="0"/>
              <a:cs typeface="Arial" panose="020B0604020202020204" pitchFamily="34" charset="0"/>
            </a:endParaRPr>
          </a:p>
          <a:p>
            <a:pPr marL="0" indent="0" algn="ctr">
              <a:buNone/>
            </a:pPr>
            <a:endParaRPr lang="en-US" dirty="0" smtClean="0">
              <a:latin typeface="Arial" panose="020B0604020202020204" pitchFamily="34" charset="0"/>
              <a:cs typeface="Arial" panose="020B0604020202020204" pitchFamily="34" charset="0"/>
            </a:endParaRPr>
          </a:p>
          <a:p>
            <a:pPr marL="0" indent="0">
              <a:buNone/>
            </a:pPr>
            <a:r>
              <a:rPr lang="en-US" sz="2600" b="1" i="1" dirty="0" smtClean="0">
                <a:latin typeface="Arial" panose="020B0604020202020204" pitchFamily="34" charset="0"/>
                <a:cs typeface="Arial" panose="020B0604020202020204" pitchFamily="34" charset="0"/>
              </a:rPr>
              <a:t>A crisis in both personal identity and how one relates to the Army ethos </a:t>
            </a:r>
            <a:r>
              <a:rPr lang="en-US" sz="2600" dirty="0" smtClean="0">
                <a:latin typeface="Arial" panose="020B0604020202020204" pitchFamily="34" charset="0"/>
                <a:cs typeface="Arial" panose="020B0604020202020204" pitchFamily="34" charset="0"/>
              </a:rPr>
              <a:t>(i.e</a:t>
            </a:r>
            <a:r>
              <a:rPr lang="en-US" sz="2600" dirty="0" smtClean="0">
                <a:latin typeface="Arial" panose="020B0604020202020204" pitchFamily="34" charset="0"/>
                <a:cs typeface="Arial" panose="020B0604020202020204" pitchFamily="34" charset="0"/>
              </a:rPr>
              <a:t>. my beliefs, values, strengths, weaknesses, fears, and confidence) </a:t>
            </a:r>
            <a:r>
              <a:rPr lang="en-US" sz="2600" b="1" i="1" dirty="0" smtClean="0">
                <a:latin typeface="Arial" panose="020B0604020202020204" pitchFamily="34" charset="0"/>
                <a:cs typeface="Arial" panose="020B0604020202020204" pitchFamily="34" charset="0"/>
              </a:rPr>
              <a:t>ill equips leaders with the necessary skills to lead effectively. </a:t>
            </a:r>
            <a:endParaRPr lang="en-US" sz="2600" b="1"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6</a:t>
            </a:fld>
            <a:endParaRPr lang="en-US" dirty="0"/>
          </a:p>
        </p:txBody>
      </p:sp>
    </p:spTree>
    <p:extLst>
      <p:ext uri="{BB962C8B-B14F-4D97-AF65-F5344CB8AC3E}">
        <p14:creationId xmlns:p14="http://schemas.microsoft.com/office/powerpoint/2010/main" val="114133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2257" y="806748"/>
            <a:ext cx="8911687" cy="1280890"/>
          </a:xfrm>
        </p:spPr>
        <p:txBody>
          <a:bodyPr>
            <a:normAutofit/>
          </a:bodyPr>
          <a:lstStyle/>
          <a:p>
            <a:pPr algn="ctr"/>
            <a:r>
              <a:rPr lang="en-US" sz="3600" b="1" dirty="0" smtClean="0">
                <a:solidFill>
                  <a:schemeClr val="tx1"/>
                </a:solidFill>
                <a:latin typeface="Arial" panose="020B0604020202020204" pitchFamily="34" charset="0"/>
                <a:cs typeface="Arial" panose="020B0604020202020204" pitchFamily="34" charset="0"/>
              </a:rPr>
              <a:t>Terminal Learning Objective</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28336" y="2264101"/>
            <a:ext cx="12063663" cy="4406685"/>
          </a:xfrm>
        </p:spPr>
        <p:txBody>
          <a:bodyPr>
            <a:noAutofit/>
          </a:bodyPr>
          <a:lstStyle/>
          <a:p>
            <a:pPr marL="0" indent="0">
              <a:buNone/>
            </a:pPr>
            <a:r>
              <a:rPr lang="en-US" b="1" dirty="0">
                <a:latin typeface="Arial" panose="020B0604020202020204" pitchFamily="34" charset="0"/>
                <a:cs typeface="Arial" panose="020B0604020202020204" pitchFamily="34" charset="0"/>
              </a:rPr>
              <a:t>ACTION: </a:t>
            </a:r>
            <a:r>
              <a:rPr lang="en-US" dirty="0">
                <a:latin typeface="Arial" panose="020B0604020202020204" pitchFamily="34" charset="0"/>
                <a:cs typeface="Arial" panose="020B0604020202020204" pitchFamily="34" charset="0"/>
              </a:rPr>
              <a:t>Discuss how to manage conflict in Leadership</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CONDITION: </a:t>
            </a:r>
            <a:r>
              <a:rPr lang="en-US" dirty="0">
                <a:latin typeface="Arial" panose="020B0604020202020204" pitchFamily="34" charset="0"/>
                <a:cs typeface="Arial" panose="020B0604020202020204" pitchFamily="34" charset="0"/>
              </a:rPr>
              <a:t>Given a directive to explain how to manage conflict the learner will be in a classroom environment given applicable references, scenarios, video, and conducting a facilitated discussion about courage in leadership</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STANDARD: </a:t>
            </a:r>
            <a:r>
              <a:rPr lang="en-US" dirty="0">
                <a:latin typeface="Arial" panose="020B0604020202020204" pitchFamily="34" charset="0"/>
                <a:cs typeface="Arial" panose="020B0604020202020204" pitchFamily="34" charset="0"/>
              </a:rPr>
              <a:t>The learner must demonstrate comprehension of the task in accordance with the performance measured verbally through class participation.</a:t>
            </a:r>
          </a:p>
        </p:txBody>
      </p:sp>
      <p:sp>
        <p:nvSpPr>
          <p:cNvPr id="4" name="Slide Number Placeholder 3"/>
          <p:cNvSpPr>
            <a:spLocks noGrp="1"/>
          </p:cNvSpPr>
          <p:nvPr>
            <p:ph type="sldNum" sz="quarter" idx="12"/>
          </p:nvPr>
        </p:nvSpPr>
        <p:spPr/>
        <p:txBody>
          <a:bodyPr/>
          <a:lstStyle/>
          <a:p>
            <a:fld id="{E75ADB89-43D9-4EEE-A17A-E14511288F2B}" type="slidenum">
              <a:rPr lang="en-US" smtClean="0"/>
              <a:t>7</a:t>
            </a:fld>
            <a:endParaRPr lang="en-US"/>
          </a:p>
        </p:txBody>
      </p:sp>
    </p:spTree>
    <p:extLst>
      <p:ext uri="{BB962C8B-B14F-4D97-AF65-F5344CB8AC3E}">
        <p14:creationId xmlns:p14="http://schemas.microsoft.com/office/powerpoint/2010/main" val="1789113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863" y="758867"/>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Purpose</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2505" y="1881019"/>
            <a:ext cx="11839074" cy="4840455"/>
          </a:xfrm>
        </p:spPr>
        <p:txBody>
          <a:bodyPr>
            <a:normAutofit/>
          </a:bodyPr>
          <a:lstStyle/>
          <a:p>
            <a:pPr marL="0" indent="0">
              <a:buNone/>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intent of this class is not </a:t>
            </a:r>
            <a:r>
              <a:rPr lang="en-US" dirty="0" smtClean="0">
                <a:latin typeface="Arial" panose="020B0604020202020204" pitchFamily="34" charset="0"/>
                <a:cs typeface="Arial" panose="020B0604020202020204" pitchFamily="34" charset="0"/>
              </a:rPr>
              <a:t>necessarily on </a:t>
            </a:r>
            <a:r>
              <a:rPr lang="en-US" dirty="0">
                <a:latin typeface="Arial" panose="020B0604020202020204" pitchFamily="34" charset="0"/>
                <a:cs typeface="Arial" panose="020B0604020202020204" pitchFamily="34" charset="0"/>
              </a:rPr>
              <a:t>how you should lead, but rather </a:t>
            </a:r>
            <a:r>
              <a:rPr lang="en-US" dirty="0" smtClean="0">
                <a:latin typeface="Arial" panose="020B0604020202020204" pitchFamily="34" charset="0"/>
                <a:cs typeface="Arial" panose="020B0604020202020204" pitchFamily="34" charset="0"/>
              </a:rPr>
              <a:t>on identifying </a:t>
            </a:r>
            <a:r>
              <a:rPr lang="en-US" dirty="0">
                <a:latin typeface="Arial" panose="020B0604020202020204" pitchFamily="34" charset="0"/>
                <a:cs typeface="Arial" panose="020B0604020202020204" pitchFamily="34" charset="0"/>
              </a:rPr>
              <a:t>personal conflict and your leadership style</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Key Question: </a:t>
            </a:r>
            <a:r>
              <a:rPr lang="en-US" i="1" dirty="0">
                <a:latin typeface="Arial" panose="020B0604020202020204" pitchFamily="34" charset="0"/>
                <a:cs typeface="Arial" panose="020B0604020202020204" pitchFamily="34" charset="0"/>
              </a:rPr>
              <a:t>“Am I creating too much conflict in my leadership style or not enough</a:t>
            </a:r>
            <a:r>
              <a:rPr lang="en-US" i="1" dirty="0" smtClean="0">
                <a:latin typeface="Arial" panose="020B0604020202020204" pitchFamily="34" charset="0"/>
                <a:cs typeface="Arial" panose="020B0604020202020204" pitchFamily="34" charset="0"/>
              </a:rPr>
              <a:t>?”</a:t>
            </a:r>
          </a:p>
          <a:p>
            <a:pPr marL="0" indent="0">
              <a:buNone/>
            </a:pPr>
            <a:endParaRPr lang="en-US" i="1" dirty="0" smtClean="0">
              <a:latin typeface="Arial" panose="020B0604020202020204" pitchFamily="34" charset="0"/>
              <a:cs typeface="Arial" panose="020B0604020202020204" pitchFamily="34" charset="0"/>
            </a:endParaRPr>
          </a:p>
          <a:p>
            <a:pPr marL="0" indent="0">
              <a:buNone/>
            </a:pPr>
            <a:r>
              <a:rPr lang="en-US" sz="2600" i="1" dirty="0">
                <a:latin typeface="Arial" panose="020B0604020202020204" pitchFamily="34" charset="0"/>
                <a:cs typeface="Arial" panose="020B0604020202020204" pitchFamily="34" charset="0"/>
              </a:rPr>
              <a:t>“What </a:t>
            </a:r>
            <a:r>
              <a:rPr lang="en-US" sz="2600" i="1" dirty="0" smtClean="0">
                <a:latin typeface="Arial" panose="020B0604020202020204" pitchFamily="34" charset="0"/>
                <a:cs typeface="Arial" panose="020B0604020202020204" pitchFamily="34" charset="0"/>
              </a:rPr>
              <a:t>decisions can </a:t>
            </a:r>
            <a:r>
              <a:rPr lang="en-US" sz="2600" i="1" dirty="0">
                <a:latin typeface="Arial" panose="020B0604020202020204" pitchFamily="34" charset="0"/>
                <a:cs typeface="Arial" panose="020B0604020202020204" pitchFamily="34" charset="0"/>
              </a:rPr>
              <a:t>I live with</a:t>
            </a:r>
            <a:r>
              <a:rPr lang="en-US" sz="2600" i="1" dirty="0" smtClean="0">
                <a:latin typeface="Arial" panose="020B0604020202020204" pitchFamily="34" charset="0"/>
                <a:cs typeface="Arial" panose="020B0604020202020204" pitchFamily="34" charset="0"/>
              </a:rPr>
              <a:t>?”</a:t>
            </a:r>
          </a:p>
          <a:p>
            <a:pPr marL="0" indent="0">
              <a:buNone/>
            </a:pPr>
            <a:r>
              <a:rPr lang="en-US" sz="2600" i="1" dirty="0">
                <a:latin typeface="Arial" panose="020B0604020202020204" pitchFamily="34" charset="0"/>
                <a:cs typeface="Arial" panose="020B0604020202020204" pitchFamily="34" charset="0"/>
              </a:rPr>
              <a:t> </a:t>
            </a:r>
            <a:r>
              <a:rPr lang="en-US" sz="2600" i="1" dirty="0" smtClean="0">
                <a:latin typeface="Arial" panose="020B0604020202020204" pitchFamily="34" charset="0"/>
                <a:cs typeface="Arial" panose="020B0604020202020204" pitchFamily="34" charset="0"/>
              </a:rPr>
              <a:t>   “</a:t>
            </a:r>
            <a:r>
              <a:rPr lang="en-US" sz="2600" i="1" dirty="0">
                <a:latin typeface="Arial" panose="020B0604020202020204" pitchFamily="34" charset="0"/>
                <a:cs typeface="Arial" panose="020B0604020202020204" pitchFamily="34" charset="0"/>
              </a:rPr>
              <a:t>Am I too strict or not strict enough?”</a:t>
            </a:r>
          </a:p>
          <a:p>
            <a:pPr marL="0" indent="0">
              <a:buNone/>
            </a:pPr>
            <a:r>
              <a:rPr lang="en-US" sz="2600" i="1" dirty="0">
                <a:latin typeface="Arial" panose="020B0604020202020204" pitchFamily="34" charset="0"/>
                <a:cs typeface="Arial" panose="020B0604020202020204" pitchFamily="34" charset="0"/>
              </a:rPr>
              <a:t> </a:t>
            </a:r>
            <a:r>
              <a:rPr lang="en-US" sz="2600" i="1" dirty="0" smtClean="0">
                <a:latin typeface="Arial" panose="020B0604020202020204" pitchFamily="34" charset="0"/>
                <a:cs typeface="Arial" panose="020B0604020202020204" pitchFamily="34" charset="0"/>
              </a:rPr>
              <a:t>       “</a:t>
            </a:r>
            <a:r>
              <a:rPr lang="en-US" sz="2600" i="1" dirty="0">
                <a:latin typeface="Arial" panose="020B0604020202020204" pitchFamily="34" charset="0"/>
                <a:cs typeface="Arial" panose="020B0604020202020204" pitchFamily="34" charset="0"/>
              </a:rPr>
              <a:t>C</a:t>
            </a:r>
            <a:r>
              <a:rPr lang="en-US" sz="2600" i="1" dirty="0" smtClean="0">
                <a:latin typeface="Arial" panose="020B0604020202020204" pitchFamily="34" charset="0"/>
                <a:cs typeface="Arial" panose="020B0604020202020204" pitchFamily="34" charset="0"/>
              </a:rPr>
              <a:t>an I </a:t>
            </a:r>
            <a:r>
              <a:rPr lang="en-US" sz="2600" i="1" dirty="0">
                <a:latin typeface="Arial" panose="020B0604020202020204" pitchFamily="34" charset="0"/>
                <a:cs typeface="Arial" panose="020B0604020202020204" pitchFamily="34" charset="0"/>
              </a:rPr>
              <a:t>conquer fear </a:t>
            </a:r>
            <a:r>
              <a:rPr lang="en-US" sz="2600" i="1" dirty="0" smtClean="0">
                <a:latin typeface="Arial" panose="020B0604020202020204" pitchFamily="34" charset="0"/>
                <a:cs typeface="Arial" panose="020B0604020202020204" pitchFamily="34" charset="0"/>
              </a:rPr>
              <a:t>or do </a:t>
            </a:r>
            <a:r>
              <a:rPr lang="en-US" sz="2600" i="1" dirty="0">
                <a:latin typeface="Arial" panose="020B0604020202020204" pitchFamily="34" charset="0"/>
                <a:cs typeface="Arial" panose="020B0604020202020204" pitchFamily="34" charset="0"/>
              </a:rPr>
              <a:t>I fear others too </a:t>
            </a:r>
            <a:r>
              <a:rPr lang="en-US" sz="2600" i="1" dirty="0" smtClean="0">
                <a:latin typeface="Arial" panose="020B0604020202020204" pitchFamily="34" charset="0"/>
                <a:cs typeface="Arial" panose="020B0604020202020204" pitchFamily="34" charset="0"/>
              </a:rPr>
              <a:t>much?”</a:t>
            </a:r>
          </a:p>
          <a:p>
            <a:pPr marL="0" indent="0">
              <a:buNone/>
            </a:pPr>
            <a:r>
              <a:rPr lang="en-US" sz="2600" i="1" dirty="0">
                <a:latin typeface="Arial" panose="020B0604020202020204" pitchFamily="34" charset="0"/>
                <a:cs typeface="Arial" panose="020B0604020202020204" pitchFamily="34" charset="0"/>
              </a:rPr>
              <a:t> </a:t>
            </a:r>
            <a:r>
              <a:rPr lang="en-US" sz="2600" i="1" dirty="0" smtClean="0">
                <a:latin typeface="Arial" panose="020B0604020202020204" pitchFamily="34" charset="0"/>
                <a:cs typeface="Arial" panose="020B0604020202020204" pitchFamily="34" charset="0"/>
              </a:rPr>
              <a:t>           “Do I possess the character traits necessary to lead effectively?”</a:t>
            </a:r>
          </a:p>
        </p:txBody>
      </p:sp>
      <p:sp>
        <p:nvSpPr>
          <p:cNvPr id="4" name="Slide Number Placeholder 3"/>
          <p:cNvSpPr>
            <a:spLocks noGrp="1"/>
          </p:cNvSpPr>
          <p:nvPr>
            <p:ph type="sldNum" sz="quarter" idx="12"/>
          </p:nvPr>
        </p:nvSpPr>
        <p:spPr/>
        <p:txBody>
          <a:bodyPr/>
          <a:lstStyle/>
          <a:p>
            <a:fld id="{E75ADB89-43D9-4EEE-A17A-E14511288F2B}" type="slidenum">
              <a:rPr lang="en-US" smtClean="0"/>
              <a:t>8</a:t>
            </a:fld>
            <a:endParaRPr lang="en-US" dirty="0"/>
          </a:p>
        </p:txBody>
      </p:sp>
    </p:spTree>
    <p:extLst>
      <p:ext uri="{BB962C8B-B14F-4D97-AF65-F5344CB8AC3E}">
        <p14:creationId xmlns:p14="http://schemas.microsoft.com/office/powerpoint/2010/main" val="726228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543" y="1125327"/>
            <a:ext cx="8911687" cy="1280890"/>
          </a:xfrm>
        </p:spPr>
        <p:txBody>
          <a:bodyPr>
            <a:normAutofit/>
          </a:bodyPr>
          <a:lstStyle/>
          <a:p>
            <a:pPr algn="ctr"/>
            <a:r>
              <a:rPr lang="en-US" sz="3600" b="1" dirty="0" smtClean="0">
                <a:solidFill>
                  <a:schemeClr val="tx1"/>
                </a:solidFill>
                <a:latin typeface="Arial" panose="020B0604020202020204" pitchFamily="34" charset="0"/>
                <a:cs typeface="Arial" panose="020B0604020202020204" pitchFamily="34" charset="0"/>
              </a:rPr>
              <a:t>Lesson Data</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26199" y="2683790"/>
            <a:ext cx="10527601" cy="4174210"/>
          </a:xfrm>
        </p:spPr>
        <p:txBody>
          <a:bodyPr>
            <a:normAutofit/>
          </a:bodyPr>
          <a:lstStyle/>
          <a:p>
            <a:pPr marL="0" indent="0">
              <a:buNone/>
            </a:pPr>
            <a:r>
              <a:rPr lang="en-US" b="1" dirty="0">
                <a:solidFill>
                  <a:schemeClr val="tx1"/>
                </a:solidFill>
                <a:latin typeface="Arial" panose="020B0604020202020204" pitchFamily="34" charset="0"/>
                <a:cs typeface="Arial" panose="020B0604020202020204" pitchFamily="34" charset="0"/>
              </a:rPr>
              <a:t>Safety Requirements </a:t>
            </a:r>
            <a:r>
              <a:rPr lang="en-US" b="1" dirty="0" smtClean="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None</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b="1" dirty="0">
                <a:solidFill>
                  <a:schemeClr val="tx1"/>
                </a:solidFill>
                <a:latin typeface="Arial" panose="020B0604020202020204" pitchFamily="34" charset="0"/>
                <a:cs typeface="Arial" panose="020B0604020202020204" pitchFamily="34" charset="0"/>
              </a:rPr>
              <a:t>Risk Assessment </a:t>
            </a:r>
            <a:r>
              <a:rPr lang="en-US" b="1" dirty="0" smtClean="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Low</a:t>
            </a:r>
          </a:p>
          <a:p>
            <a:pPr marL="0" indent="0">
              <a:buNone/>
            </a:pPr>
            <a:endParaRPr lang="en-US" b="1" dirty="0">
              <a:solidFill>
                <a:schemeClr val="tx1"/>
              </a:solidFill>
              <a:latin typeface="Arial" panose="020B0604020202020204" pitchFamily="34" charset="0"/>
              <a:cs typeface="Arial" panose="020B0604020202020204" pitchFamily="34" charset="0"/>
            </a:endParaRPr>
          </a:p>
          <a:p>
            <a:pPr marL="0" indent="0">
              <a:buNone/>
            </a:pPr>
            <a:r>
              <a:rPr lang="en-US" b="1" dirty="0">
                <a:solidFill>
                  <a:schemeClr val="tx1"/>
                </a:solidFill>
                <a:latin typeface="Arial" panose="020B0604020202020204" pitchFamily="34" charset="0"/>
                <a:cs typeface="Arial" panose="020B0604020202020204" pitchFamily="34" charset="0"/>
              </a:rPr>
              <a:t>Environmental </a:t>
            </a:r>
            <a:r>
              <a:rPr lang="en-US" b="1" dirty="0" smtClean="0">
                <a:solidFill>
                  <a:schemeClr val="tx1"/>
                </a:solidFill>
                <a:latin typeface="Arial" panose="020B0604020202020204" pitchFamily="34" charset="0"/>
                <a:cs typeface="Arial" panose="020B0604020202020204" pitchFamily="34" charset="0"/>
              </a:rPr>
              <a:t>Considerations – </a:t>
            </a:r>
            <a:r>
              <a:rPr lang="en-US" dirty="0" smtClean="0">
                <a:solidFill>
                  <a:schemeClr val="tx1"/>
                </a:solidFill>
                <a:latin typeface="Arial" panose="020B0604020202020204" pitchFamily="34" charset="0"/>
                <a:cs typeface="Arial" panose="020B0604020202020204" pitchFamily="34" charset="0"/>
              </a:rPr>
              <a:t>It </a:t>
            </a:r>
            <a:r>
              <a:rPr lang="en-US" dirty="0">
                <a:solidFill>
                  <a:schemeClr val="tx1"/>
                </a:solidFill>
                <a:latin typeface="Arial" panose="020B0604020202020204" pitchFamily="34" charset="0"/>
                <a:cs typeface="Arial" panose="020B0604020202020204" pitchFamily="34" charset="0"/>
              </a:rPr>
              <a:t>is the responsibility of all Soldiers and DA civilians to protect the environment from damage.</a:t>
            </a:r>
          </a:p>
          <a:p>
            <a:pPr marL="0" indent="0">
              <a:buNone/>
            </a:pPr>
            <a:endParaRPr lang="en-US" sz="2400" b="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9</a:t>
            </a:fld>
            <a:endParaRPr lang="en-US"/>
          </a:p>
        </p:txBody>
      </p:sp>
    </p:spTree>
    <p:extLst>
      <p:ext uri="{BB962C8B-B14F-4D97-AF65-F5344CB8AC3E}">
        <p14:creationId xmlns:p14="http://schemas.microsoft.com/office/powerpoint/2010/main" val="2904714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543" y="1214900"/>
            <a:ext cx="8911687" cy="1280890"/>
          </a:xfrm>
        </p:spPr>
        <p:txBody>
          <a:bodyPr>
            <a:normAutofit/>
          </a:bodyPr>
          <a:lstStyle/>
          <a:p>
            <a:pPr algn="ctr"/>
            <a:r>
              <a:rPr lang="en-US" sz="3600" b="1" dirty="0" smtClean="0">
                <a:solidFill>
                  <a:schemeClr val="tx1"/>
                </a:solidFill>
                <a:latin typeface="Arial" panose="020B0604020202020204" pitchFamily="34" charset="0"/>
                <a:cs typeface="Arial" panose="020B0604020202020204" pitchFamily="34" charset="0"/>
              </a:rPr>
              <a:t>Resources</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72717" y="2711116"/>
            <a:ext cx="11790946" cy="3288631"/>
          </a:xfrm>
        </p:spPr>
        <p:txBody>
          <a:bodyPr/>
          <a:lstStyle/>
          <a:p>
            <a:r>
              <a:rPr lang="en-US" dirty="0" smtClean="0">
                <a:latin typeface="Arial" panose="020B0604020202020204" pitchFamily="34" charset="0"/>
                <a:cs typeface="Arial" panose="020B0604020202020204" pitchFamily="34" charset="0"/>
              </a:rPr>
              <a:t>ADP 6-22 – Army Leadership and the Profession </a:t>
            </a:r>
            <a:r>
              <a:rPr lang="en-US" sz="2400" dirty="0" smtClean="0">
                <a:latin typeface="Arial" panose="020B0604020202020204" pitchFamily="34" charset="0"/>
                <a:cs typeface="Arial" panose="020B0604020202020204" pitchFamily="34" charset="0"/>
              </a:rPr>
              <a:t>(change 1, 25 Nov 2019) </a:t>
            </a:r>
          </a:p>
          <a:p>
            <a:r>
              <a:rPr lang="en-US" dirty="0" smtClean="0">
                <a:latin typeface="Arial" panose="020B0604020202020204" pitchFamily="34" charset="0"/>
                <a:cs typeface="Arial" panose="020B0604020202020204" pitchFamily="34" charset="0"/>
              </a:rPr>
              <a:t>Lane</a:t>
            </a:r>
            <a:r>
              <a:rPr lang="en-US" dirty="0">
                <a:latin typeface="Arial" panose="020B0604020202020204" pitchFamily="34" charset="0"/>
                <a:cs typeface="Arial" panose="020B0604020202020204" pitchFamily="34" charset="0"/>
              </a:rPr>
              <a:t>, Timothy S. and Paul David Tripp. “How People Change,” Greensboro, NC: New Growth Press, 2008.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Kouzes</a:t>
            </a:r>
            <a:r>
              <a:rPr lang="en-US" dirty="0">
                <a:latin typeface="Arial" panose="020B0604020202020204" pitchFamily="34" charset="0"/>
                <a:cs typeface="Arial" panose="020B0604020202020204" pitchFamily="34" charset="0"/>
              </a:rPr>
              <a:t>, James M., and Barry Z. Posner. “The Leadership Challenge,” 4th ed. San Francisco, CA: Jossey-Bass Publishing, 2007.</a:t>
            </a:r>
            <a:endParaRPr lang="en-US" dirty="0">
              <a:solidFill>
                <a:schemeClr val="tx1"/>
              </a:solidFill>
              <a:latin typeface="Arial" panose="020B0604020202020204" pitchFamily="34" charset="0"/>
              <a:cs typeface="Arial" panose="020B0604020202020204" pitchFamily="34" charset="0"/>
            </a:endParaRPr>
          </a:p>
          <a:p>
            <a:endParaRPr lang="en-US" sz="2400" dirty="0" smtClean="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10</a:t>
            </a:fld>
            <a:endParaRPr lang="en-US" dirty="0"/>
          </a:p>
        </p:txBody>
      </p:sp>
    </p:spTree>
    <p:extLst>
      <p:ext uri="{BB962C8B-B14F-4D97-AF65-F5344CB8AC3E}">
        <p14:creationId xmlns:p14="http://schemas.microsoft.com/office/powerpoint/2010/main" val="15500068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4114" y="776165"/>
            <a:ext cx="8911687" cy="1280890"/>
          </a:xfrm>
        </p:spPr>
        <p:txBody>
          <a:bodyPr>
            <a:normAutofit/>
          </a:bodyPr>
          <a:lstStyle/>
          <a:p>
            <a:pPr algn="ctr"/>
            <a:r>
              <a:rPr lang="en-US" sz="3200" b="1" dirty="0" smtClean="0">
                <a:latin typeface="Arial" panose="020B0604020202020204" pitchFamily="34" charset="0"/>
                <a:cs typeface="Arial" panose="020B0604020202020204" pitchFamily="34" charset="0"/>
              </a:rPr>
              <a:t>Instructions</a:t>
            </a:r>
            <a:endParaRPr lang="en-US" sz="3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11</a:t>
            </a:fld>
            <a:endParaRPr lang="en-US" dirty="0"/>
          </a:p>
        </p:txBody>
      </p:sp>
      <p:sp>
        <p:nvSpPr>
          <p:cNvPr id="5" name="Content Placeholder 4"/>
          <p:cNvSpPr>
            <a:spLocks noGrp="1"/>
          </p:cNvSpPr>
          <p:nvPr>
            <p:ph idx="1"/>
          </p:nvPr>
        </p:nvSpPr>
        <p:spPr>
          <a:xfrm>
            <a:off x="176463" y="2050955"/>
            <a:ext cx="11758864" cy="4487957"/>
          </a:xfrm>
        </p:spPr>
        <p:txBody>
          <a:bodyPr>
            <a:normAutofit fontScale="92500" lnSpcReduction="20000"/>
          </a:bodyPr>
          <a:lstStyle/>
          <a:p>
            <a:pPr marL="0" indent="0">
              <a:buNone/>
            </a:pPr>
            <a:r>
              <a:rPr lang="en-US" b="1" dirty="0">
                <a:latin typeface="Arial" panose="020B0604020202020204" pitchFamily="34" charset="0"/>
                <a:cs typeface="Arial" panose="020B0604020202020204" pitchFamily="34" charset="0"/>
              </a:rPr>
              <a:t>Plot &amp; Action: </a:t>
            </a:r>
            <a:r>
              <a:rPr lang="en-US" dirty="0">
                <a:latin typeface="Arial" panose="020B0604020202020204" pitchFamily="34" charset="0"/>
                <a:cs typeface="Arial" panose="020B0604020202020204" pitchFamily="34" charset="0"/>
              </a:rPr>
              <a:t>Watch a 12 minute video clip of </a:t>
            </a:r>
            <a:r>
              <a:rPr lang="en-US" i="1" dirty="0">
                <a:latin typeface="Arial" panose="020B0604020202020204" pitchFamily="34" charset="0"/>
                <a:cs typeface="Arial" panose="020B0604020202020204" pitchFamily="34" charset="0"/>
              </a:rPr>
              <a:t>“Master and </a:t>
            </a:r>
            <a:r>
              <a:rPr lang="en-US" i="1" dirty="0" smtClean="0">
                <a:latin typeface="Arial" panose="020B0604020202020204" pitchFamily="34" charset="0"/>
                <a:cs typeface="Arial" panose="020B0604020202020204" pitchFamily="34" charset="0"/>
              </a:rPr>
              <a:t>Commander: The Far Side of the World” </a:t>
            </a:r>
            <a:r>
              <a:rPr lang="en-US" dirty="0">
                <a:latin typeface="Arial" panose="020B0604020202020204" pitchFamily="34" charset="0"/>
                <a:cs typeface="Arial" panose="020B0604020202020204" pitchFamily="34" charset="0"/>
              </a:rPr>
              <a:t>and assess 3 very different </a:t>
            </a:r>
            <a:r>
              <a:rPr lang="en-US" u="sng" dirty="0">
                <a:latin typeface="Arial" panose="020B0604020202020204" pitchFamily="34" charset="0"/>
                <a:cs typeface="Arial" panose="020B0604020202020204" pitchFamily="34" charset="0"/>
              </a:rPr>
              <a:t>leadership styles</a:t>
            </a:r>
            <a:r>
              <a:rPr lang="en-US" dirty="0">
                <a:latin typeface="Arial" panose="020B0604020202020204" pitchFamily="34" charset="0"/>
                <a:cs typeface="Arial" panose="020B0604020202020204" pitchFamily="34" charset="0"/>
              </a:rPr>
              <a:t>. A novel by Patrick O’Brian about a commander and physician during the Napoleonic wars in 1801-1815. The story follows the adventures of two ships in battle: the </a:t>
            </a:r>
            <a:r>
              <a:rPr lang="en-US" i="1" dirty="0">
                <a:latin typeface="Arial" panose="020B0604020202020204" pitchFamily="34" charset="0"/>
                <a:cs typeface="Arial" panose="020B0604020202020204" pitchFamily="34" charset="0"/>
              </a:rPr>
              <a:t>Surprise </a:t>
            </a:r>
            <a:r>
              <a:rPr lang="en-US" dirty="0">
                <a:latin typeface="Arial" panose="020B0604020202020204" pitchFamily="34" charset="0"/>
                <a:cs typeface="Arial" panose="020B0604020202020204" pitchFamily="34" charset="0"/>
              </a:rPr>
              <a:t>(a 14 gun ship of the royal navy; British) and the </a:t>
            </a:r>
            <a:r>
              <a:rPr lang="en-US" i="1" dirty="0">
                <a:latin typeface="Arial" panose="020B0604020202020204" pitchFamily="34" charset="0"/>
                <a:cs typeface="Arial" panose="020B0604020202020204" pitchFamily="34" charset="0"/>
              </a:rPr>
              <a:t>Acheron</a:t>
            </a:r>
            <a:r>
              <a:rPr lang="en-US" dirty="0">
                <a:latin typeface="Arial" panose="020B0604020202020204" pitchFamily="34" charset="0"/>
                <a:cs typeface="Arial" panose="020B0604020202020204" pitchFamily="34" charset="0"/>
              </a:rPr>
              <a:t> (a French ship</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r>
              <a:rPr lang="en-US" b="1" i="1" dirty="0" smtClean="0">
                <a:latin typeface="Arial" panose="020B0604020202020204" pitchFamily="34" charset="0"/>
                <a:cs typeface="Arial" panose="020B0604020202020204" pitchFamily="34" charset="0"/>
              </a:rPr>
              <a:t>Jack Aubrey </a:t>
            </a:r>
            <a:r>
              <a:rPr lang="en-US" dirty="0" smtClean="0">
                <a:latin typeface="Arial" panose="020B0604020202020204" pitchFamily="34" charset="0"/>
                <a:cs typeface="Arial" panose="020B0604020202020204" pitchFamily="34" charset="0"/>
              </a:rPr>
              <a:t>(Russell Crowe) – Commander (Captain) of </a:t>
            </a:r>
            <a:r>
              <a:rPr lang="en-US" dirty="0">
                <a:latin typeface="Arial" panose="020B0604020202020204" pitchFamily="34" charset="0"/>
                <a:cs typeface="Arial" panose="020B0604020202020204" pitchFamily="34" charset="0"/>
              </a:rPr>
              <a:t>the gun ship Surprise.</a:t>
            </a:r>
          </a:p>
          <a:p>
            <a:r>
              <a:rPr lang="en-US" b="1" i="1" dirty="0" smtClean="0">
                <a:latin typeface="Arial" panose="020B0604020202020204" pitchFamily="34" charset="0"/>
                <a:cs typeface="Arial" panose="020B0604020202020204" pitchFamily="34" charset="0"/>
              </a:rPr>
              <a:t>Dr. Stephen Maturin </a:t>
            </a:r>
            <a:r>
              <a:rPr lang="en-US" dirty="0" smtClean="0">
                <a:latin typeface="Arial" panose="020B0604020202020204" pitchFamily="34" charset="0"/>
                <a:cs typeface="Arial" panose="020B0604020202020204" pitchFamily="34" charset="0"/>
              </a:rPr>
              <a:t>(Paul Bettany) – Irish </a:t>
            </a:r>
            <a:r>
              <a:rPr lang="en-US" dirty="0">
                <a:latin typeface="Arial" panose="020B0604020202020204" pitchFamily="34" charset="0"/>
                <a:cs typeface="Arial" panose="020B0604020202020204" pitchFamily="34" charset="0"/>
              </a:rPr>
              <a:t>physician appointed by Aubrey to be his naval surgeon</a:t>
            </a:r>
          </a:p>
          <a:p>
            <a:r>
              <a:rPr lang="en-US" b="1" i="1" dirty="0">
                <a:latin typeface="Arial" panose="020B0604020202020204" pitchFamily="34" charset="0"/>
                <a:cs typeface="Arial" panose="020B0604020202020204" pitchFamily="34" charset="0"/>
              </a:rPr>
              <a:t>Hollom</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(Lee Ingleby) – Naval </a:t>
            </a:r>
            <a:r>
              <a:rPr lang="en-US" dirty="0">
                <a:latin typeface="Arial" panose="020B0604020202020204" pitchFamily="34" charset="0"/>
                <a:cs typeface="Arial" panose="020B0604020202020204" pitchFamily="34" charset="0"/>
              </a:rPr>
              <a:t>cadet; an officer below a lieutenant (i.e. midshipman)</a:t>
            </a:r>
          </a:p>
        </p:txBody>
      </p:sp>
    </p:spTree>
    <p:extLst>
      <p:ext uri="{BB962C8B-B14F-4D97-AF65-F5344CB8AC3E}">
        <p14:creationId xmlns:p14="http://schemas.microsoft.com/office/powerpoint/2010/main" val="3874751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375" y="1185180"/>
            <a:ext cx="8911687" cy="1280890"/>
          </a:xfrm>
        </p:spPr>
        <p:txBody>
          <a:bodyPr>
            <a:normAutofit/>
          </a:bodyPr>
          <a:lstStyle/>
          <a:p>
            <a:pPr algn="ctr"/>
            <a:r>
              <a:rPr lang="en-US" sz="3200" b="1" dirty="0" smtClean="0">
                <a:latin typeface="Arial" panose="020B0604020202020204" pitchFamily="34" charset="0"/>
                <a:cs typeface="Arial" panose="020B0604020202020204" pitchFamily="34" charset="0"/>
              </a:rPr>
              <a:t>Exercise</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E75ADB89-43D9-4EEE-A17A-E14511288F2B}" type="slidenum">
              <a:rPr lang="en-US" smtClean="0"/>
              <a:t>12</a:t>
            </a:fld>
            <a:endParaRPr lang="en-US" dirty="0"/>
          </a:p>
        </p:txBody>
      </p:sp>
      <p:sp>
        <p:nvSpPr>
          <p:cNvPr id="3" name="Content Placeholder 2"/>
          <p:cNvSpPr>
            <a:spLocks noGrp="1"/>
          </p:cNvSpPr>
          <p:nvPr>
            <p:ph idx="1"/>
          </p:nvPr>
        </p:nvSpPr>
        <p:spPr>
          <a:xfrm>
            <a:off x="385010" y="2342147"/>
            <a:ext cx="11806990" cy="4812145"/>
          </a:xfrm>
        </p:spPr>
        <p:txBody>
          <a:bodyPr>
            <a:normAutofit/>
          </a:bodyPr>
          <a:lstStyle/>
          <a:p>
            <a:pPr marL="0" indent="0">
              <a:buNone/>
            </a:pPr>
            <a:r>
              <a:rPr lang="en-US" b="1" i="1" dirty="0">
                <a:latin typeface="Arial" panose="020B0604020202020204" pitchFamily="34" charset="0"/>
                <a:cs typeface="Arial" panose="020B0604020202020204" pitchFamily="34" charset="0"/>
              </a:rPr>
              <a:t>Discussion Question </a:t>
            </a:r>
            <a:r>
              <a:rPr lang="en-US" b="1" dirty="0">
                <a:solidFill>
                  <a:srgbClr val="C00000"/>
                </a:solidFill>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Courage begins with an </a:t>
            </a:r>
            <a:r>
              <a:rPr lang="en-US" b="1" i="1" dirty="0">
                <a:latin typeface="Arial" panose="020B0604020202020204" pitchFamily="34" charset="0"/>
                <a:cs typeface="Arial" panose="020B0604020202020204" pitchFamily="34" charset="0"/>
              </a:rPr>
              <a:t>inward battle</a:t>
            </a:r>
            <a:r>
              <a:rPr lang="en-US" dirty="0">
                <a:latin typeface="Arial" panose="020B0604020202020204" pitchFamily="34" charset="0"/>
                <a:cs typeface="Arial" panose="020B0604020202020204" pitchFamily="34" charset="0"/>
              </a:rPr>
              <a:t>. Based on the video clip and personal experience, what kind of </a:t>
            </a:r>
            <a:r>
              <a:rPr lang="en-US" b="1" i="1" dirty="0">
                <a:latin typeface="Arial" panose="020B0604020202020204" pitchFamily="34" charset="0"/>
                <a:cs typeface="Arial" panose="020B0604020202020204" pitchFamily="34" charset="0"/>
              </a:rPr>
              <a:t>inward battle </a:t>
            </a:r>
            <a:r>
              <a:rPr lang="en-US" dirty="0">
                <a:latin typeface="Arial" panose="020B0604020202020204" pitchFamily="34" charset="0"/>
                <a:cs typeface="Arial" panose="020B0604020202020204" pitchFamily="34" charset="0"/>
              </a:rPr>
              <a:t>must one fight in order to be courageous in the following characters:  </a:t>
            </a:r>
          </a:p>
          <a:p>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1)  Captain </a:t>
            </a:r>
            <a:r>
              <a:rPr lang="en-US" dirty="0">
                <a:latin typeface="Arial" panose="020B0604020202020204" pitchFamily="34" charset="0"/>
                <a:cs typeface="Arial" panose="020B0604020202020204" pitchFamily="34" charset="0"/>
              </a:rPr>
              <a:t>Jack Aubrey?</a:t>
            </a:r>
          </a:p>
          <a:p>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2)  Midshipmen </a:t>
            </a:r>
            <a:r>
              <a:rPr lang="en-US" dirty="0">
                <a:latin typeface="Arial" panose="020B0604020202020204" pitchFamily="34" charset="0"/>
                <a:cs typeface="Arial" panose="020B0604020202020204" pitchFamily="34" charset="0"/>
              </a:rPr>
              <a:t>Hollom?</a:t>
            </a:r>
          </a:p>
          <a:p>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3)  Naval </a:t>
            </a:r>
            <a:r>
              <a:rPr lang="en-US" dirty="0">
                <a:latin typeface="Arial" panose="020B0604020202020204" pitchFamily="34" charset="0"/>
                <a:cs typeface="Arial" panose="020B0604020202020204" pitchFamily="34" charset="0"/>
              </a:rPr>
              <a:t>Surgeon Stephen Maturin? </a:t>
            </a:r>
          </a:p>
          <a:p>
            <a:endParaRPr 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8325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803" y="1144188"/>
            <a:ext cx="8911687" cy="1280890"/>
          </a:xfrm>
        </p:spPr>
        <p:txBody>
          <a:bodyPr>
            <a:normAutofit/>
          </a:bodyPr>
          <a:lstStyle/>
          <a:p>
            <a:pPr algn="ctr"/>
            <a:r>
              <a:rPr lang="en-US" sz="3200" b="1" dirty="0" smtClean="0">
                <a:latin typeface="Arial" panose="020B0604020202020204" pitchFamily="34" charset="0"/>
                <a:cs typeface="Arial" panose="020B0604020202020204" pitchFamily="34" charset="0"/>
              </a:rPr>
              <a:t>Exercise Continued  </a:t>
            </a: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6463" y="2425078"/>
            <a:ext cx="12015537" cy="5401160"/>
          </a:xfrm>
        </p:spPr>
        <p:txBody>
          <a:bodyPr>
            <a:normAutofit/>
          </a:bodyPr>
          <a:lstStyle/>
          <a:p>
            <a:pPr marL="0" indent="0">
              <a:buNone/>
            </a:pPr>
            <a:r>
              <a:rPr lang="en-US" b="1" i="1" dirty="0">
                <a:latin typeface="Arial" panose="020B0604020202020204" pitchFamily="34" charset="0"/>
                <a:cs typeface="Arial" panose="020B0604020202020204" pitchFamily="34" charset="0"/>
              </a:rPr>
              <a:t>Discussion Question</a:t>
            </a:r>
            <a:r>
              <a:rPr lang="en-US" dirty="0">
                <a:latin typeface="Arial" panose="020B0604020202020204" pitchFamily="34" charset="0"/>
                <a:cs typeface="Arial" panose="020B0604020202020204" pitchFamily="34" charset="0"/>
              </a:rPr>
              <a:t> </a:t>
            </a:r>
            <a:r>
              <a:rPr lang="en-US" b="1" dirty="0">
                <a:solidFill>
                  <a:srgbClr val="C00000"/>
                </a:solidFill>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Aubrey says, </a:t>
            </a:r>
            <a:r>
              <a:rPr lang="en-US" i="1" dirty="0">
                <a:latin typeface="Arial" panose="020B0604020202020204" pitchFamily="34" charset="0"/>
                <a:cs typeface="Arial" panose="020B0604020202020204" pitchFamily="34" charset="0"/>
              </a:rPr>
              <a:t>“Don’t set out to make friends, they think you weak. Nor be a tyrant. It is leadership they want, it is strength.” </a:t>
            </a:r>
            <a:r>
              <a:rPr lang="en-US" dirty="0">
                <a:latin typeface="Arial" panose="020B0604020202020204" pitchFamily="34" charset="0"/>
                <a:cs typeface="Arial" panose="020B0604020202020204" pitchFamily="34" charset="0"/>
              </a:rPr>
              <a:t>Courage in leadership is </a:t>
            </a:r>
            <a:r>
              <a:rPr lang="en-US" b="1" i="1" dirty="0">
                <a:latin typeface="Arial" panose="020B0604020202020204" pitchFamily="34" charset="0"/>
                <a:cs typeface="Arial" panose="020B0604020202020204" pitchFamily="34" charset="0"/>
              </a:rPr>
              <a:t>balancing a giant</a:t>
            </a:r>
            <a:r>
              <a:rPr lang="en-US" dirty="0">
                <a:latin typeface="Arial" panose="020B0604020202020204" pitchFamily="34" charset="0"/>
                <a:cs typeface="Arial" panose="020B0604020202020204" pitchFamily="34" charset="0"/>
              </a:rPr>
              <a:t>: when to be </a:t>
            </a:r>
            <a:r>
              <a:rPr lang="en-US" b="1" i="1" dirty="0">
                <a:latin typeface="Arial" panose="020B0604020202020204" pitchFamily="34" charset="0"/>
                <a:cs typeface="Arial" panose="020B0604020202020204" pitchFamily="34" charset="0"/>
              </a:rPr>
              <a:t>friendly</a:t>
            </a:r>
            <a:r>
              <a:rPr lang="en-US" dirty="0">
                <a:latin typeface="Arial" panose="020B0604020202020204" pitchFamily="34" charset="0"/>
                <a:cs typeface="Arial" panose="020B0604020202020204" pitchFamily="34" charset="0"/>
              </a:rPr>
              <a:t> and when to be </a:t>
            </a:r>
            <a:r>
              <a:rPr lang="en-US" b="1" i="1" dirty="0">
                <a:latin typeface="Arial" panose="020B0604020202020204" pitchFamily="34" charset="0"/>
                <a:cs typeface="Arial" panose="020B0604020202020204" pitchFamily="34" charset="0"/>
              </a:rPr>
              <a:t>stern</a:t>
            </a:r>
            <a:r>
              <a:rPr lang="en-US" dirty="0">
                <a:latin typeface="Arial" panose="020B0604020202020204" pitchFamily="34" charset="0"/>
                <a:cs typeface="Arial" panose="020B0604020202020204" pitchFamily="34" charset="0"/>
              </a:rPr>
              <a:t>. In considering the leader-follower relationship and unit cohesion based in the video clip and personal experience:</a:t>
            </a:r>
          </a:p>
          <a:p>
            <a:pPr marL="457200" indent="-457200">
              <a:buAutoNum type="arabicPeriod"/>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1)  What </a:t>
            </a:r>
            <a:r>
              <a:rPr lang="en-US" dirty="0">
                <a:latin typeface="Arial" panose="020B0604020202020204" pitchFamily="34" charset="0"/>
                <a:cs typeface="Arial" panose="020B0604020202020204" pitchFamily="34" charset="0"/>
              </a:rPr>
              <a:t>are the positive effects of courage (Aubrey)?</a:t>
            </a:r>
          </a:p>
          <a:p>
            <a:pPr marL="457200" indent="-457200">
              <a:buAutoNum type="arabicPeriod"/>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2)  What </a:t>
            </a:r>
            <a:r>
              <a:rPr lang="en-US" dirty="0">
                <a:latin typeface="Arial" panose="020B0604020202020204" pitchFamily="34" charset="0"/>
                <a:cs typeface="Arial" panose="020B0604020202020204" pitchFamily="34" charset="0"/>
              </a:rPr>
              <a:t>are the negative effects of cowardice and foolhardiness (Hollom)?</a:t>
            </a:r>
          </a:p>
          <a:p>
            <a:pPr marL="457200" indent="-457200">
              <a:buAutoNum type="arabicPeriod"/>
            </a:pP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13</a:t>
            </a:fld>
            <a:endParaRPr lang="en-US" dirty="0"/>
          </a:p>
        </p:txBody>
      </p:sp>
    </p:spTree>
    <p:extLst>
      <p:ext uri="{BB962C8B-B14F-4D97-AF65-F5344CB8AC3E}">
        <p14:creationId xmlns:p14="http://schemas.microsoft.com/office/powerpoint/2010/main" val="866600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761" y="1270591"/>
            <a:ext cx="8911687" cy="1280890"/>
          </a:xfrm>
        </p:spPr>
        <p:txBody>
          <a:bodyPr>
            <a:normAutofit/>
          </a:bodyPr>
          <a:lstStyle/>
          <a:p>
            <a:pPr algn="ctr"/>
            <a:r>
              <a:rPr lang="en-US" sz="3200" b="1" dirty="0" smtClean="0">
                <a:latin typeface="Arial" panose="020B0604020202020204" pitchFamily="34" charset="0"/>
                <a:cs typeface="Arial" panose="020B0604020202020204" pitchFamily="34" charset="0"/>
              </a:rPr>
              <a:t>Exercise Continued </a:t>
            </a:r>
            <a:r>
              <a:rPr lang="en-US" dirty="0"/>
              <a:t/>
            </a:r>
            <a:br>
              <a:rPr lang="en-US" dirty="0"/>
            </a:br>
            <a:endParaRPr lang="en-US" dirty="0"/>
          </a:p>
        </p:txBody>
      </p:sp>
      <p:sp>
        <p:nvSpPr>
          <p:cNvPr id="3" name="Content Placeholder 2"/>
          <p:cNvSpPr>
            <a:spLocks noGrp="1"/>
          </p:cNvSpPr>
          <p:nvPr>
            <p:ph idx="1"/>
          </p:nvPr>
        </p:nvSpPr>
        <p:spPr>
          <a:xfrm>
            <a:off x="211707" y="2551481"/>
            <a:ext cx="11980293" cy="4520716"/>
          </a:xfrm>
        </p:spPr>
        <p:txBody>
          <a:bodyPr>
            <a:normAutofit/>
          </a:bodyPr>
          <a:lstStyle/>
          <a:p>
            <a:pPr marL="0" indent="0">
              <a:buNone/>
            </a:pPr>
            <a:r>
              <a:rPr lang="en-US" b="1" i="1" dirty="0">
                <a:latin typeface="Arial" panose="020B0604020202020204" pitchFamily="34" charset="0"/>
                <a:cs typeface="Arial" panose="020B0604020202020204" pitchFamily="34" charset="0"/>
              </a:rPr>
              <a:t>Discussion Question </a:t>
            </a:r>
            <a:r>
              <a:rPr lang="en-US" b="1" dirty="0">
                <a:solidFill>
                  <a:srgbClr val="C00000"/>
                </a:solidFill>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Courage is </a:t>
            </a:r>
            <a:r>
              <a:rPr lang="en-US" b="1" i="1" dirty="0">
                <a:latin typeface="Arial" panose="020B0604020202020204" pitchFamily="34" charset="0"/>
                <a:cs typeface="Arial" panose="020B0604020202020204" pitchFamily="34" charset="0"/>
              </a:rPr>
              <a:t>making things right</a:t>
            </a:r>
            <a:r>
              <a:rPr lang="en-US" dirty="0">
                <a:latin typeface="Arial" panose="020B0604020202020204" pitchFamily="34" charset="0"/>
                <a:cs typeface="Arial" panose="020B0604020202020204" pitchFamily="34" charset="0"/>
              </a:rPr>
              <a:t>, not just smoothing them over. Based on the video clip and personal experience, what leader actions demonstrate courage, that is, making things right?</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1)  Captain </a:t>
            </a:r>
            <a:r>
              <a:rPr lang="en-US" dirty="0">
                <a:latin typeface="Arial" panose="020B0604020202020204" pitchFamily="34" charset="0"/>
                <a:cs typeface="Arial" panose="020B0604020202020204" pitchFamily="34" charset="0"/>
              </a:rPr>
              <a:t>Jack Aubrey?</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2)  Naval </a:t>
            </a:r>
            <a:r>
              <a:rPr lang="en-US" dirty="0">
                <a:latin typeface="Arial" panose="020B0604020202020204" pitchFamily="34" charset="0"/>
                <a:cs typeface="Arial" panose="020B0604020202020204" pitchFamily="34" charset="0"/>
              </a:rPr>
              <a:t>Surgeon Stephen Maturin?</a:t>
            </a:r>
          </a:p>
        </p:txBody>
      </p:sp>
      <p:sp>
        <p:nvSpPr>
          <p:cNvPr id="4" name="Slide Number Placeholder 3"/>
          <p:cNvSpPr>
            <a:spLocks noGrp="1"/>
          </p:cNvSpPr>
          <p:nvPr>
            <p:ph type="sldNum" sz="quarter" idx="12"/>
          </p:nvPr>
        </p:nvSpPr>
        <p:spPr/>
        <p:txBody>
          <a:bodyPr/>
          <a:lstStyle/>
          <a:p>
            <a:fld id="{E75ADB89-43D9-4EEE-A17A-E14511288F2B}" type="slidenum">
              <a:rPr lang="en-US" smtClean="0"/>
              <a:t>14</a:t>
            </a:fld>
            <a:endParaRPr lang="en-US"/>
          </a:p>
        </p:txBody>
      </p:sp>
    </p:spTree>
    <p:extLst>
      <p:ext uri="{BB962C8B-B14F-4D97-AF65-F5344CB8AC3E}">
        <p14:creationId xmlns:p14="http://schemas.microsoft.com/office/powerpoint/2010/main" val="415364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177" y="733451"/>
            <a:ext cx="8911687" cy="1280890"/>
          </a:xfrm>
        </p:spPr>
        <p:txBody>
          <a:bodyPr>
            <a:normAutofit/>
          </a:bodyPr>
          <a:lstStyle/>
          <a:p>
            <a:pPr algn="ctr"/>
            <a:r>
              <a:rPr lang="en-US" sz="3200" b="1" dirty="0" smtClean="0">
                <a:latin typeface="Arial" panose="020B0604020202020204" pitchFamily="34" charset="0"/>
                <a:cs typeface="Arial" panose="020B0604020202020204" pitchFamily="34" charset="0"/>
              </a:rPr>
              <a:t>Exercised Continued</a:t>
            </a:r>
            <a:endParaRPr lang="en-US" sz="3200" b="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15</a:t>
            </a:fld>
            <a:endParaRPr lang="en-US" dirty="0"/>
          </a:p>
        </p:txBody>
      </p:sp>
      <p:sp>
        <p:nvSpPr>
          <p:cNvPr id="6" name="Content Placeholder 5"/>
          <p:cNvSpPr>
            <a:spLocks noGrp="1"/>
          </p:cNvSpPr>
          <p:nvPr>
            <p:ph idx="1"/>
          </p:nvPr>
        </p:nvSpPr>
        <p:spPr>
          <a:xfrm>
            <a:off x="240632" y="2133600"/>
            <a:ext cx="11951368" cy="5029200"/>
          </a:xfrm>
        </p:spPr>
        <p:txBody>
          <a:bodyPr>
            <a:normAutofit fontScale="92500" lnSpcReduction="10000"/>
          </a:bodyPr>
          <a:lstStyle/>
          <a:p>
            <a:pPr marL="0" indent="0">
              <a:buNone/>
            </a:pPr>
            <a:r>
              <a:rPr lang="en-US" sz="3000" b="1" i="1" dirty="0">
                <a:latin typeface="Arial" panose="020B0604020202020204" pitchFamily="34" charset="0"/>
                <a:cs typeface="Arial" panose="020B0604020202020204" pitchFamily="34" charset="0"/>
              </a:rPr>
              <a:t>Discussion Question </a:t>
            </a:r>
            <a:r>
              <a:rPr lang="en-US" sz="3000" b="1" dirty="0">
                <a:solidFill>
                  <a:srgbClr val="C00000"/>
                </a:solidFill>
                <a:latin typeface="Arial" panose="020B0604020202020204" pitchFamily="34" charset="0"/>
                <a:cs typeface="Arial" panose="020B0604020202020204" pitchFamily="34" charset="0"/>
              </a:rPr>
              <a:t>4</a:t>
            </a:r>
            <a:r>
              <a:rPr lang="en-US" sz="3000" dirty="0">
                <a:latin typeface="Arial" panose="020B0604020202020204" pitchFamily="34" charset="0"/>
                <a:cs typeface="Arial" panose="020B0604020202020204" pitchFamily="34" charset="0"/>
              </a:rPr>
              <a:t>: Courage </a:t>
            </a:r>
            <a:r>
              <a:rPr lang="en-US" sz="3000" b="1" i="1" dirty="0">
                <a:latin typeface="Arial" panose="020B0604020202020204" pitchFamily="34" charset="0"/>
                <a:cs typeface="Arial" panose="020B0604020202020204" pitchFamily="34" charset="0"/>
              </a:rPr>
              <a:t>makes all other virtues </a:t>
            </a:r>
            <a:r>
              <a:rPr lang="en-US" sz="3000" dirty="0">
                <a:latin typeface="Arial" panose="020B0604020202020204" pitchFamily="34" charset="0"/>
                <a:cs typeface="Arial" panose="020B0604020202020204" pitchFamily="34" charset="0"/>
              </a:rPr>
              <a:t>possible. Virtues are those qualities of moral excellence that are developed through the seven Army values. A lack of courage in failing to do the right thing is a moral breakdown. </a:t>
            </a:r>
          </a:p>
          <a:p>
            <a:pPr marL="0" indent="0">
              <a:buNone/>
            </a:pPr>
            <a:endParaRPr lang="en-US" sz="3000" dirty="0">
              <a:latin typeface="Arial" panose="020B0604020202020204" pitchFamily="34" charset="0"/>
              <a:cs typeface="Arial" panose="020B0604020202020204" pitchFamily="34" charset="0"/>
            </a:endParaRPr>
          </a:p>
          <a:p>
            <a:pPr marL="0" indent="0">
              <a:buNone/>
            </a:pPr>
            <a:r>
              <a:rPr lang="en-US" sz="3000" dirty="0" smtClean="0">
                <a:latin typeface="Arial" panose="020B0604020202020204" pitchFamily="34" charset="0"/>
                <a:cs typeface="Arial" panose="020B0604020202020204" pitchFamily="34" charset="0"/>
              </a:rPr>
              <a:t>1)  Why </a:t>
            </a:r>
            <a:r>
              <a:rPr lang="en-US" sz="3000" dirty="0">
                <a:latin typeface="Arial" panose="020B0604020202020204" pitchFamily="34" charset="0"/>
                <a:cs typeface="Arial" panose="020B0604020202020204" pitchFamily="34" charset="0"/>
              </a:rPr>
              <a:t>do people collapse morally?</a:t>
            </a:r>
          </a:p>
          <a:p>
            <a:pPr marL="514350" indent="-514350">
              <a:buAutoNum type="arabicPeriod"/>
            </a:pPr>
            <a:endParaRPr lang="en-US" sz="3000" dirty="0">
              <a:latin typeface="Arial" panose="020B0604020202020204" pitchFamily="34" charset="0"/>
              <a:cs typeface="Arial" panose="020B0604020202020204" pitchFamily="34" charset="0"/>
            </a:endParaRPr>
          </a:p>
          <a:p>
            <a:pPr marL="0" indent="0">
              <a:buNone/>
            </a:pPr>
            <a:r>
              <a:rPr lang="en-US" sz="3000" dirty="0" smtClean="0">
                <a:latin typeface="Arial" panose="020B0604020202020204" pitchFamily="34" charset="0"/>
                <a:cs typeface="Arial" panose="020B0604020202020204" pitchFamily="34" charset="0"/>
              </a:rPr>
              <a:t>2)  What </a:t>
            </a:r>
            <a:r>
              <a:rPr lang="en-US" sz="3000" dirty="0">
                <a:latin typeface="Arial" panose="020B0604020202020204" pitchFamily="34" charset="0"/>
                <a:cs typeface="Arial" panose="020B0604020202020204" pitchFamily="34" charset="0"/>
              </a:rPr>
              <a:t>does it take to develop courage?</a:t>
            </a:r>
          </a:p>
          <a:p>
            <a:pPr marL="514350" indent="-514350">
              <a:buAutoNum type="arabicPeriod"/>
            </a:pPr>
            <a:endParaRPr lang="en-US" sz="3000" dirty="0">
              <a:latin typeface="Arial" panose="020B0604020202020204" pitchFamily="34" charset="0"/>
              <a:cs typeface="Arial" panose="020B0604020202020204" pitchFamily="34" charset="0"/>
            </a:endParaRPr>
          </a:p>
          <a:p>
            <a:pPr marL="514350" indent="-514350">
              <a:buAutoNum type="arabicParenR" startAt="3"/>
            </a:pPr>
            <a:r>
              <a:rPr lang="en-US" sz="3000" dirty="0" smtClean="0">
                <a:latin typeface="Arial" panose="020B0604020202020204" pitchFamily="34" charset="0"/>
                <a:cs typeface="Arial" panose="020B0604020202020204" pitchFamily="34" charset="0"/>
              </a:rPr>
              <a:t>What </a:t>
            </a:r>
            <a:r>
              <a:rPr lang="en-US" sz="3000" dirty="0">
                <a:latin typeface="Arial" panose="020B0604020202020204" pitchFamily="34" charset="0"/>
                <a:cs typeface="Arial" panose="020B0604020202020204" pitchFamily="34" charset="0"/>
              </a:rPr>
              <a:t>is the relationship between courage, commitment, character, </a:t>
            </a:r>
            <a:r>
              <a:rPr lang="en-US" sz="3000" dirty="0" smtClean="0">
                <a:latin typeface="Arial" panose="020B0604020202020204" pitchFamily="34" charset="0"/>
                <a:cs typeface="Arial" panose="020B0604020202020204" pitchFamily="34" charset="0"/>
              </a:rPr>
              <a:t>and</a:t>
            </a:r>
          </a:p>
          <a:p>
            <a:pPr marL="0" indent="0">
              <a:buNone/>
            </a:pPr>
            <a:r>
              <a:rPr lang="en-US" sz="3000" dirty="0" smtClean="0">
                <a:latin typeface="Arial" panose="020B0604020202020204" pitchFamily="34" charset="0"/>
                <a:cs typeface="Arial" panose="020B0604020202020204" pitchFamily="34" charset="0"/>
              </a:rPr>
              <a:t>      self-discipline</a:t>
            </a:r>
            <a:r>
              <a:rPr lang="en-US" sz="3000" dirty="0">
                <a:latin typeface="Arial" panose="020B0604020202020204" pitchFamily="34" charset="0"/>
                <a:cs typeface="Arial" panose="020B0604020202020204" pitchFamily="34" charset="0"/>
              </a:rPr>
              <a:t>?</a:t>
            </a:r>
          </a:p>
          <a:p>
            <a:pPr marL="514350" indent="-514350">
              <a:buAutoNum type="arabicPeriod"/>
            </a:pP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4180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5790"/>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Exercise                  Answers</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4168" y="1320300"/>
            <a:ext cx="12063663" cy="5738227"/>
          </a:xfrm>
        </p:spPr>
        <p:txBody>
          <a:bodyPr>
            <a:normAutofit fontScale="70000" lnSpcReduction="20000"/>
          </a:bodyPr>
          <a:lstStyle/>
          <a:p>
            <a:pPr marL="0" indent="0">
              <a:buNone/>
            </a:pPr>
            <a:r>
              <a:rPr lang="en-US" b="1" dirty="0" smtClean="0">
                <a:latin typeface="Arial" panose="020B0604020202020204" pitchFamily="34" charset="0"/>
                <a:cs typeface="Arial" panose="020B0604020202020204" pitchFamily="34" charset="0"/>
              </a:rPr>
              <a:t>Captain </a:t>
            </a:r>
            <a:r>
              <a:rPr lang="en-US" b="1" dirty="0">
                <a:latin typeface="Arial" panose="020B0604020202020204" pitchFamily="34" charset="0"/>
                <a:cs typeface="Arial" panose="020B0604020202020204" pitchFamily="34" charset="0"/>
              </a:rPr>
              <a:t>Jack Aubrey</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The </a:t>
            </a:r>
            <a:r>
              <a:rPr lang="en-US" i="1" dirty="0" smtClean="0">
                <a:solidFill>
                  <a:srgbClr val="C00000"/>
                </a:solidFill>
                <a:latin typeface="Arial" panose="020B0604020202020204" pitchFamily="34" charset="0"/>
                <a:cs typeface="Arial" panose="020B0604020202020204" pitchFamily="34" charset="0"/>
              </a:rPr>
              <a:t>inward battle </a:t>
            </a:r>
            <a:r>
              <a:rPr lang="en-US" dirty="0" smtClean="0">
                <a:latin typeface="Arial" panose="020B0604020202020204" pitchFamily="34" charset="0"/>
                <a:cs typeface="Arial" panose="020B0604020202020204" pitchFamily="34" charset="0"/>
              </a:rPr>
              <a:t>is:</a:t>
            </a: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a:t>
            </a:r>
            <a:r>
              <a:rPr lang="en-US" i="1" dirty="0" smtClean="0">
                <a:latin typeface="Arial" panose="020B0604020202020204" pitchFamily="34" charset="0"/>
                <a:cs typeface="Arial" panose="020B0604020202020204" pitchFamily="34" charset="0"/>
              </a:rPr>
              <a:t>“What </a:t>
            </a:r>
            <a:r>
              <a:rPr lang="en-US" i="1" dirty="0">
                <a:latin typeface="Arial" panose="020B0604020202020204" pitchFamily="34" charset="0"/>
                <a:cs typeface="Arial" panose="020B0604020202020204" pitchFamily="34" charset="0"/>
              </a:rPr>
              <a:t>can I live with?”</a:t>
            </a:r>
          </a:p>
          <a:p>
            <a:pPr marL="0" indent="0">
              <a:buNone/>
            </a:pPr>
            <a:r>
              <a:rPr lang="en-US" dirty="0" smtClean="0">
                <a:latin typeface="Arial" panose="020B0604020202020204" pitchFamily="34" charset="0"/>
                <a:cs typeface="Arial" panose="020B0604020202020204" pitchFamily="34" charset="0"/>
              </a:rPr>
              <a:t>		1</a:t>
            </a:r>
            <a:r>
              <a:rPr lang="en-US" dirty="0">
                <a:latin typeface="Arial" panose="020B0604020202020204" pitchFamily="34" charset="0"/>
                <a:cs typeface="Arial" panose="020B0604020202020204" pitchFamily="34" charset="0"/>
              </a:rPr>
              <a:t>) Do my actions produce the intended result?</a:t>
            </a:r>
          </a:p>
          <a:p>
            <a:pPr marL="0" indent="0">
              <a:buNone/>
            </a:pPr>
            <a:r>
              <a:rPr lang="en-US" dirty="0" smtClean="0">
                <a:latin typeface="Arial" panose="020B0604020202020204" pitchFamily="34" charset="0"/>
                <a:cs typeface="Arial" panose="020B0604020202020204" pitchFamily="34" charset="0"/>
              </a:rPr>
              <a:t>			a) </a:t>
            </a:r>
            <a:r>
              <a:rPr lang="en-US" dirty="0">
                <a:latin typeface="Arial" panose="020B0604020202020204" pitchFamily="34" charset="0"/>
                <a:cs typeface="Arial" panose="020B0604020202020204" pitchFamily="34" charset="0"/>
              </a:rPr>
              <a:t>Does it demonstrate fair and impartial care for the Soldier to others?</a:t>
            </a:r>
          </a:p>
          <a:p>
            <a:pPr marL="0" indent="0">
              <a:buNone/>
            </a:pPr>
            <a:r>
              <a:rPr lang="en-US" dirty="0" smtClean="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 Is it painful enough to deter future unwanted behavior?</a:t>
            </a:r>
          </a:p>
          <a:p>
            <a:pPr marL="0" indent="0">
              <a:buNone/>
            </a:pPr>
            <a:r>
              <a:rPr lang="en-US" dirty="0" smtClean="0">
                <a:latin typeface="Arial" panose="020B0604020202020204" pitchFamily="34" charset="0"/>
                <a:cs typeface="Arial" panose="020B0604020202020204" pitchFamily="34" charset="0"/>
              </a:rPr>
              <a:t>			c</a:t>
            </a:r>
            <a:r>
              <a:rPr lang="en-US" dirty="0">
                <a:latin typeface="Arial" panose="020B0604020202020204" pitchFamily="34" charset="0"/>
                <a:cs typeface="Arial" panose="020B0604020202020204" pitchFamily="34" charset="0"/>
              </a:rPr>
              <a:t>) Does it allow for a full recovery (redemption)?</a:t>
            </a:r>
          </a:p>
          <a:p>
            <a:pPr marL="0" indent="0">
              <a:buNone/>
            </a:pPr>
            <a:r>
              <a:rPr lang="en-US" b="1" dirty="0" smtClean="0">
                <a:latin typeface="Arial" panose="020B0604020202020204" pitchFamily="34" charset="0"/>
                <a:cs typeface="Arial" panose="020B0604020202020204" pitchFamily="34" charset="0"/>
              </a:rPr>
              <a:t>Midshipmen </a:t>
            </a:r>
            <a:r>
              <a:rPr lang="en-US" b="1" dirty="0">
                <a:latin typeface="Arial" panose="020B0604020202020204" pitchFamily="34" charset="0"/>
                <a:cs typeface="Arial" panose="020B0604020202020204" pitchFamily="34" charset="0"/>
              </a:rPr>
              <a:t>Hollom</a:t>
            </a:r>
            <a:r>
              <a:rPr lang="en-US" b="1"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The </a:t>
            </a:r>
            <a:r>
              <a:rPr lang="en-US" i="1" dirty="0" smtClean="0">
                <a:solidFill>
                  <a:srgbClr val="C00000"/>
                </a:solidFill>
                <a:latin typeface="Arial" panose="020B0604020202020204" pitchFamily="34" charset="0"/>
                <a:cs typeface="Arial" panose="020B0604020202020204" pitchFamily="34" charset="0"/>
              </a:rPr>
              <a:t>inward battle </a:t>
            </a:r>
            <a:r>
              <a:rPr lang="en-US" dirty="0" smtClean="0">
                <a:latin typeface="Arial" panose="020B0604020202020204" pitchFamily="34" charset="0"/>
                <a:cs typeface="Arial" panose="020B0604020202020204" pitchFamily="34" charset="0"/>
              </a:rPr>
              <a:t>is:</a:t>
            </a:r>
            <a:endParaRPr lang="en-US" b="1"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a:t>
            </a:r>
            <a:r>
              <a:rPr lang="en-US" i="1" dirty="0" smtClean="0">
                <a:latin typeface="Arial" panose="020B0604020202020204" pitchFamily="34" charset="0"/>
                <a:cs typeface="Arial" panose="020B0604020202020204" pitchFamily="34" charset="0"/>
              </a:rPr>
              <a:t>“I </a:t>
            </a:r>
            <a:r>
              <a:rPr lang="en-US" i="1" dirty="0">
                <a:latin typeface="Arial" panose="020B0604020202020204" pitchFamily="34" charset="0"/>
                <a:cs typeface="Arial" panose="020B0604020202020204" pitchFamily="34" charset="0"/>
              </a:rPr>
              <a:t>cannot conquer fear because I fear others too much.”</a:t>
            </a:r>
          </a:p>
          <a:p>
            <a:pPr marL="0" indent="0">
              <a:buNone/>
            </a:pPr>
            <a:r>
              <a:rPr lang="en-US" dirty="0" smtClean="0">
                <a:latin typeface="Arial" panose="020B0604020202020204" pitchFamily="34" charset="0"/>
                <a:cs typeface="Arial" panose="020B0604020202020204" pitchFamily="34" charset="0"/>
              </a:rPr>
              <a:t>		1</a:t>
            </a:r>
            <a:r>
              <a:rPr lang="en-US" dirty="0">
                <a:latin typeface="Arial" panose="020B0604020202020204" pitchFamily="34" charset="0"/>
                <a:cs typeface="Arial" panose="020B0604020202020204" pitchFamily="34" charset="0"/>
              </a:rPr>
              <a:t>) He cared too much what others thought of him.</a:t>
            </a:r>
          </a:p>
          <a:p>
            <a:pPr marL="0" indent="0">
              <a:buNone/>
            </a:pPr>
            <a:r>
              <a:rPr lang="en-US" dirty="0" smtClean="0">
                <a:latin typeface="Arial" panose="020B0604020202020204" pitchFamily="34" charset="0"/>
                <a:cs typeface="Arial" panose="020B0604020202020204" pitchFamily="34" charset="0"/>
              </a:rPr>
              <a:t>		2</a:t>
            </a:r>
            <a:r>
              <a:rPr lang="en-US" dirty="0">
                <a:latin typeface="Arial" panose="020B0604020202020204" pitchFamily="34" charset="0"/>
                <a:cs typeface="Arial" panose="020B0604020202020204" pitchFamily="34" charset="0"/>
              </a:rPr>
              <a:t>) He felt there was no redemption for his fear, since he feared what he could not control.</a:t>
            </a:r>
          </a:p>
          <a:p>
            <a:pPr marL="0" indent="0">
              <a:buNone/>
            </a:pPr>
            <a:r>
              <a:rPr lang="en-US" dirty="0" smtClean="0">
                <a:latin typeface="Arial" panose="020B0604020202020204" pitchFamily="34" charset="0"/>
                <a:cs typeface="Arial" panose="020B0604020202020204" pitchFamily="34" charset="0"/>
              </a:rPr>
              <a:t>		3</a:t>
            </a:r>
            <a:r>
              <a:rPr lang="en-US" dirty="0">
                <a:latin typeface="Arial" panose="020B0604020202020204" pitchFamily="34" charset="0"/>
                <a:cs typeface="Arial" panose="020B0604020202020204" pitchFamily="34" charset="0"/>
              </a:rPr>
              <a:t>) He felt he had no advocate, but the one young seaman who wasn’t enough.</a:t>
            </a:r>
          </a:p>
          <a:p>
            <a:pPr marL="0" indent="0">
              <a:buNone/>
            </a:pPr>
            <a:r>
              <a:rPr lang="en-US" b="1" dirty="0" smtClean="0">
                <a:latin typeface="Arial" panose="020B0604020202020204" pitchFamily="34" charset="0"/>
                <a:cs typeface="Arial" panose="020B0604020202020204" pitchFamily="34" charset="0"/>
              </a:rPr>
              <a:t>Dr. Stephen </a:t>
            </a:r>
            <a:r>
              <a:rPr lang="en-US" b="1" dirty="0">
                <a:latin typeface="Arial" panose="020B0604020202020204" pitchFamily="34" charset="0"/>
                <a:cs typeface="Arial" panose="020B0604020202020204" pitchFamily="34" charset="0"/>
              </a:rPr>
              <a:t>Maturin</a:t>
            </a:r>
            <a:r>
              <a:rPr lang="en-US" b="1"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The </a:t>
            </a:r>
            <a:r>
              <a:rPr lang="en-US" i="1" dirty="0" smtClean="0">
                <a:solidFill>
                  <a:srgbClr val="C00000"/>
                </a:solidFill>
                <a:latin typeface="Arial" panose="020B0604020202020204" pitchFamily="34" charset="0"/>
                <a:cs typeface="Arial" panose="020B0604020202020204" pitchFamily="34" charset="0"/>
              </a:rPr>
              <a:t>inward battle </a:t>
            </a:r>
            <a:r>
              <a:rPr lang="en-US" dirty="0" smtClean="0">
                <a:latin typeface="Arial" panose="020B0604020202020204" pitchFamily="34" charset="0"/>
                <a:cs typeface="Arial" panose="020B0604020202020204" pitchFamily="34" charset="0"/>
              </a:rPr>
              <a:t>is:</a:t>
            </a:r>
            <a:endParaRPr lang="en-US" b="1"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a:t>
            </a:r>
            <a:r>
              <a:rPr lang="en-US" i="1" dirty="0" smtClean="0">
                <a:latin typeface="Arial" panose="020B0604020202020204" pitchFamily="34" charset="0"/>
                <a:cs typeface="Arial" panose="020B0604020202020204" pitchFamily="34" charset="0"/>
              </a:rPr>
              <a:t>“I </a:t>
            </a:r>
            <a:r>
              <a:rPr lang="en-US" i="1" dirty="0">
                <a:latin typeface="Arial" panose="020B0604020202020204" pitchFamily="34" charset="0"/>
                <a:cs typeface="Arial" panose="020B0604020202020204" pitchFamily="34" charset="0"/>
              </a:rPr>
              <a:t>need to protect those who have no voice.”</a:t>
            </a:r>
          </a:p>
          <a:p>
            <a:pPr marL="0" indent="0">
              <a:buNone/>
            </a:pPr>
            <a:r>
              <a:rPr lang="en-US" dirty="0" smtClean="0">
                <a:latin typeface="Arial" panose="020B0604020202020204" pitchFamily="34" charset="0"/>
                <a:cs typeface="Arial" panose="020B0604020202020204" pitchFamily="34" charset="0"/>
              </a:rPr>
              <a:t>		1</a:t>
            </a:r>
            <a:r>
              <a:rPr lang="en-US" dirty="0">
                <a:latin typeface="Arial" panose="020B0604020202020204" pitchFamily="34" charset="0"/>
                <a:cs typeface="Arial" panose="020B0604020202020204" pitchFamily="34" charset="0"/>
              </a:rPr>
              <a:t>) He struggled with balancing empathy and wanting to ease the Sailor’s pain.</a:t>
            </a:r>
          </a:p>
          <a:p>
            <a:pPr marL="0" indent="0">
              <a:buNone/>
            </a:pPr>
            <a:r>
              <a:rPr lang="en-US" dirty="0" smtClean="0">
                <a:latin typeface="Arial" panose="020B0604020202020204" pitchFamily="34" charset="0"/>
                <a:cs typeface="Arial" panose="020B0604020202020204" pitchFamily="34" charset="0"/>
              </a:rPr>
              <a:t>		2</a:t>
            </a:r>
            <a:r>
              <a:rPr lang="en-US" dirty="0">
                <a:latin typeface="Arial" panose="020B0604020202020204" pitchFamily="34" charset="0"/>
                <a:cs typeface="Arial" panose="020B0604020202020204" pitchFamily="34" charset="0"/>
              </a:rPr>
              <a:t>) He was frustrated with the idea that CPT Aubrey was not affirming his complaint.</a:t>
            </a:r>
          </a:p>
          <a:p>
            <a:pPr marL="0" indent="0">
              <a:buNone/>
            </a:pPr>
            <a:r>
              <a:rPr lang="en-US" dirty="0" smtClean="0">
                <a:latin typeface="Arial" panose="020B0604020202020204" pitchFamily="34" charset="0"/>
                <a:cs typeface="Arial" panose="020B0604020202020204" pitchFamily="34" charset="0"/>
              </a:rPr>
              <a:t>		3</a:t>
            </a:r>
            <a:r>
              <a:rPr lang="en-US" dirty="0">
                <a:latin typeface="Arial" panose="020B0604020202020204" pitchFamily="34" charset="0"/>
                <a:cs typeface="Arial" panose="020B0604020202020204" pitchFamily="34" charset="0"/>
              </a:rPr>
              <a:t>) He struggled between friendship and counselor to CPT Aubrey.</a:t>
            </a:r>
          </a:p>
        </p:txBody>
      </p:sp>
      <p:sp>
        <p:nvSpPr>
          <p:cNvPr id="4" name="Slide Number Placeholder 3"/>
          <p:cNvSpPr>
            <a:spLocks noGrp="1"/>
          </p:cNvSpPr>
          <p:nvPr>
            <p:ph type="sldNum" sz="quarter" idx="12"/>
          </p:nvPr>
        </p:nvSpPr>
        <p:spPr/>
        <p:txBody>
          <a:bodyPr/>
          <a:lstStyle/>
          <a:p>
            <a:fld id="{E75ADB89-43D9-4EEE-A17A-E14511288F2B}" type="slidenum">
              <a:rPr lang="en-US" smtClean="0"/>
              <a:t>16</a:t>
            </a:fld>
            <a:endParaRPr lang="en-US" dirty="0"/>
          </a:p>
        </p:txBody>
      </p:sp>
    </p:spTree>
    <p:extLst>
      <p:ext uri="{BB962C8B-B14F-4D97-AF65-F5344CB8AC3E}">
        <p14:creationId xmlns:p14="http://schemas.microsoft.com/office/powerpoint/2010/main" val="325517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 calcmode="lin" valueType="num">
                                      <p:cBhvr additive="base">
                                        <p:cTn id="7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Exercise                    Answers</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379" y="1825625"/>
            <a:ext cx="12047621" cy="4895850"/>
          </a:xfrm>
        </p:spPr>
        <p:txBody>
          <a:bodyPr>
            <a:normAutofit fontScale="92500" lnSpcReduction="10000"/>
          </a:bodyPr>
          <a:lstStyle/>
          <a:p>
            <a:pPr marL="0" indent="0">
              <a:buNone/>
            </a:pPr>
            <a:r>
              <a:rPr lang="en-US" dirty="0">
                <a:latin typeface="Arial" panose="020B0604020202020204" pitchFamily="34" charset="0"/>
                <a:cs typeface="Arial" panose="020B0604020202020204" pitchFamily="34" charset="0"/>
              </a:rPr>
              <a:t>1. What are the </a:t>
            </a:r>
            <a:r>
              <a:rPr lang="en-US" u="sng" dirty="0" smtClean="0">
                <a:latin typeface="Arial" panose="020B0604020202020204" pitchFamily="34" charset="0"/>
                <a:cs typeface="Arial" panose="020B0604020202020204" pitchFamily="34" charset="0"/>
              </a:rPr>
              <a:t>positive effects</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courage </a:t>
            </a:r>
            <a:r>
              <a:rPr lang="en-US" dirty="0" smtClean="0">
                <a:latin typeface="Arial" panose="020B0604020202020204" pitchFamily="34" charset="0"/>
                <a:cs typeface="Arial" panose="020B0604020202020204" pitchFamily="34" charset="0"/>
              </a:rPr>
              <a:t>in </a:t>
            </a:r>
            <a:r>
              <a:rPr lang="en-US" i="1" dirty="0" smtClean="0">
                <a:solidFill>
                  <a:srgbClr val="C00000"/>
                </a:solidFill>
                <a:latin typeface="Arial" panose="020B0604020202020204" pitchFamily="34" charset="0"/>
                <a:cs typeface="Arial" panose="020B0604020202020204" pitchFamily="34" charset="0"/>
              </a:rPr>
              <a:t>balancing a giant </a:t>
            </a:r>
            <a:r>
              <a:rPr lang="en-US" dirty="0" smtClean="0">
                <a:latin typeface="Arial" panose="020B0604020202020204" pitchFamily="34" charset="0"/>
                <a:cs typeface="Arial" panose="020B0604020202020204" pitchFamily="34" charset="0"/>
              </a:rPr>
              <a:t>(</a:t>
            </a:r>
            <a:r>
              <a:rPr lang="en-US" b="1" dirty="0" smtClean="0">
                <a:latin typeface="Arial" panose="020B0604020202020204" pitchFamily="34" charset="0"/>
                <a:cs typeface="Arial" panose="020B0604020202020204" pitchFamily="34" charset="0"/>
              </a:rPr>
              <a:t>Aubrey</a:t>
            </a:r>
            <a:r>
              <a:rPr lang="en-US" dirty="0">
                <a:latin typeface="Arial" panose="020B0604020202020204" pitchFamily="34" charset="0"/>
                <a:cs typeface="Arial" panose="020B0604020202020204" pitchFamily="34" charset="0"/>
              </a:rPr>
              <a:t>)?</a:t>
            </a: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A clear example </a:t>
            </a:r>
            <a:r>
              <a:rPr lang="en-US" dirty="0" smtClean="0">
                <a:latin typeface="Arial" panose="020B0604020202020204" pitchFamily="34" charset="0"/>
                <a:cs typeface="Arial" panose="020B0604020202020204" pitchFamily="34" charset="0"/>
              </a:rPr>
              <a:t>of </a:t>
            </a:r>
            <a:r>
              <a:rPr lang="en-US" dirty="0">
                <a:latin typeface="Arial" panose="020B0604020202020204" pitchFamily="34" charset="0"/>
                <a:cs typeface="Arial" panose="020B0604020202020204" pitchFamily="34" charset="0"/>
              </a:rPr>
              <a:t>leadership is displayed.</a:t>
            </a:r>
          </a:p>
          <a:p>
            <a:pPr marL="0" indent="0">
              <a:buNone/>
            </a:pPr>
            <a:r>
              <a:rPr lang="en-US" dirty="0" smtClean="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 Order is maintained in the ranks.</a:t>
            </a:r>
          </a:p>
          <a:p>
            <a:pPr marL="0" indent="0">
              <a:buNone/>
            </a:pPr>
            <a:r>
              <a:rPr lang="en-US" dirty="0" smtClean="0">
                <a:latin typeface="Arial" panose="020B0604020202020204" pitchFamily="34" charset="0"/>
                <a:cs typeface="Arial" panose="020B0604020202020204" pitchFamily="34" charset="0"/>
              </a:rPr>
              <a:t>	c</a:t>
            </a:r>
            <a:r>
              <a:rPr lang="en-US" dirty="0">
                <a:latin typeface="Arial" panose="020B0604020202020204" pitchFamily="34" charset="0"/>
                <a:cs typeface="Arial" panose="020B0604020202020204" pitchFamily="34" charset="0"/>
              </a:rPr>
              <a:t>. Respect is coveted </a:t>
            </a:r>
            <a:endParaRPr lang="en-US" dirty="0" smtClean="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treat people as they should be treated – i.e. fair</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What are the </a:t>
            </a:r>
            <a:r>
              <a:rPr lang="en-US" u="sng" dirty="0">
                <a:latin typeface="Arial" panose="020B0604020202020204" pitchFamily="34" charset="0"/>
                <a:cs typeface="Arial" panose="020B0604020202020204" pitchFamily="34" charset="0"/>
              </a:rPr>
              <a:t>negative effects</a:t>
            </a:r>
            <a:r>
              <a:rPr lang="en-US" dirty="0">
                <a:latin typeface="Arial" panose="020B0604020202020204" pitchFamily="34" charset="0"/>
                <a:cs typeface="Arial" panose="020B0604020202020204" pitchFamily="34" charset="0"/>
              </a:rPr>
              <a:t> of cowardice and foolhardiness </a:t>
            </a:r>
            <a:r>
              <a:rPr lang="en-US" dirty="0" smtClean="0">
                <a:latin typeface="Arial" panose="020B0604020202020204" pitchFamily="34" charset="0"/>
                <a:cs typeface="Arial" panose="020B0604020202020204" pitchFamily="34" charset="0"/>
              </a:rPr>
              <a:t>in </a:t>
            </a:r>
            <a:r>
              <a:rPr lang="en-US" i="1" dirty="0" smtClean="0">
                <a:solidFill>
                  <a:srgbClr val="C00000"/>
                </a:solidFill>
                <a:latin typeface="Arial" panose="020B0604020202020204" pitchFamily="34" charset="0"/>
                <a:cs typeface="Arial" panose="020B0604020202020204" pitchFamily="34" charset="0"/>
              </a:rPr>
              <a:t>not balancing a giant</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Hollom</a:t>
            </a:r>
            <a:r>
              <a:rPr lang="en-US" dirty="0">
                <a:latin typeface="Arial" panose="020B0604020202020204" pitchFamily="34" charset="0"/>
                <a:cs typeface="Arial" panose="020B0604020202020204" pitchFamily="34" charset="0"/>
              </a:rPr>
              <a:t>)?</a:t>
            </a: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The Sailor (Soldier) is put at risk.</a:t>
            </a:r>
          </a:p>
          <a:p>
            <a:pPr marL="0" indent="0">
              <a:buNone/>
            </a:pPr>
            <a:r>
              <a:rPr lang="en-US" dirty="0" smtClean="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 Respect is mocked.</a:t>
            </a:r>
          </a:p>
          <a:p>
            <a:pPr marL="0" indent="0">
              <a:buNone/>
            </a:pPr>
            <a:r>
              <a:rPr lang="en-US" dirty="0" smtClean="0">
                <a:latin typeface="Arial" panose="020B0604020202020204" pitchFamily="34" charset="0"/>
                <a:cs typeface="Arial" panose="020B0604020202020204" pitchFamily="34" charset="0"/>
              </a:rPr>
              <a:t>	c</a:t>
            </a:r>
            <a:r>
              <a:rPr lang="en-US" dirty="0">
                <a:latin typeface="Arial" panose="020B0604020202020204" pitchFamily="34" charset="0"/>
                <a:cs typeface="Arial" panose="020B0604020202020204" pitchFamily="34" charset="0"/>
              </a:rPr>
              <a:t>. Destructive behavior spreads like a cancer.</a:t>
            </a:r>
          </a:p>
        </p:txBody>
      </p:sp>
      <p:sp>
        <p:nvSpPr>
          <p:cNvPr id="4" name="Slide Number Placeholder 3"/>
          <p:cNvSpPr>
            <a:spLocks noGrp="1"/>
          </p:cNvSpPr>
          <p:nvPr>
            <p:ph type="sldNum" sz="quarter" idx="12"/>
          </p:nvPr>
        </p:nvSpPr>
        <p:spPr/>
        <p:txBody>
          <a:bodyPr/>
          <a:lstStyle/>
          <a:p>
            <a:fld id="{E75ADB89-43D9-4EEE-A17A-E14511288F2B}" type="slidenum">
              <a:rPr lang="en-US" smtClean="0"/>
              <a:t>17</a:t>
            </a:fld>
            <a:endParaRPr lang="en-US" dirty="0"/>
          </a:p>
        </p:txBody>
      </p:sp>
    </p:spTree>
    <p:extLst>
      <p:ext uri="{BB962C8B-B14F-4D97-AF65-F5344CB8AC3E}">
        <p14:creationId xmlns:p14="http://schemas.microsoft.com/office/powerpoint/2010/main" val="6766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494"/>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Exercise                 Answers </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0421" y="1604211"/>
            <a:ext cx="11887200" cy="5117264"/>
          </a:xfrm>
        </p:spPr>
        <p:txBody>
          <a:bodyPr>
            <a:normAutofit fontScale="85000" lnSpcReduction="10000"/>
          </a:bodyPr>
          <a:lstStyle/>
          <a:p>
            <a:pPr marL="0" indent="0">
              <a:buNone/>
            </a:pPr>
            <a:r>
              <a:rPr lang="en-US" b="1" i="1" dirty="0">
                <a:latin typeface="Arial" panose="020B0604020202020204" pitchFamily="34" charset="0"/>
                <a:cs typeface="Arial" panose="020B0604020202020204" pitchFamily="34" charset="0"/>
              </a:rPr>
              <a:t>Captain Jack </a:t>
            </a:r>
            <a:r>
              <a:rPr lang="en-US" b="1" i="1" dirty="0" smtClean="0">
                <a:latin typeface="Arial" panose="020B0604020202020204" pitchFamily="34" charset="0"/>
                <a:cs typeface="Arial" panose="020B0604020202020204" pitchFamily="34" charset="0"/>
              </a:rPr>
              <a:t>Aubrey </a:t>
            </a:r>
            <a:r>
              <a:rPr lang="en-US" dirty="0" smtClean="0">
                <a:latin typeface="Arial" panose="020B0604020202020204" pitchFamily="34" charset="0"/>
                <a:cs typeface="Arial" panose="020B0604020202020204" pitchFamily="34" charset="0"/>
              </a:rPr>
              <a:t>in </a:t>
            </a:r>
            <a:r>
              <a:rPr lang="en-US" i="1" dirty="0" smtClean="0">
                <a:solidFill>
                  <a:srgbClr val="C00000"/>
                </a:solidFill>
                <a:latin typeface="Arial" panose="020B0604020202020204" pitchFamily="34" charset="0"/>
                <a:cs typeface="Arial" panose="020B0604020202020204" pitchFamily="34" charset="0"/>
              </a:rPr>
              <a:t>making things right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He publically demonstrated courage after Midshipman Hollom </a:t>
            </a:r>
            <a:r>
              <a:rPr lang="en-US" dirty="0" smtClean="0">
                <a:latin typeface="Arial" panose="020B0604020202020204" pitchFamily="34" charset="0"/>
                <a:cs typeface="Arial" panose="020B0604020202020204" pitchFamily="34" charset="0"/>
              </a:rPr>
              <a:t>demonstrated</a:t>
            </a:r>
          </a:p>
          <a:p>
            <a:pPr marL="0" indent="0">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cowardice</a:t>
            </a:r>
            <a:r>
              <a:rPr lang="en-US" dirty="0">
                <a:latin typeface="Arial" panose="020B0604020202020204" pitchFamily="34" charset="0"/>
                <a:cs typeface="Arial" panose="020B0604020202020204" pitchFamily="34" charset="0"/>
              </a:rPr>
              <a:t>.</a:t>
            </a:r>
          </a:p>
          <a:p>
            <a:pPr marL="0" indent="0">
              <a:buNone/>
            </a:pPr>
            <a:r>
              <a:rPr lang="en-US" dirty="0" smtClean="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 He doctrinally executed justice for injustice (reclaimed respect and order).</a:t>
            </a:r>
          </a:p>
          <a:p>
            <a:pPr marL="0" indent="0">
              <a:buNone/>
            </a:pPr>
            <a:r>
              <a:rPr lang="en-US" dirty="0" smtClean="0">
                <a:latin typeface="Arial" panose="020B0604020202020204" pitchFamily="34" charset="0"/>
                <a:cs typeface="Arial" panose="020B0604020202020204" pitchFamily="34" charset="0"/>
              </a:rPr>
              <a:t>	c</a:t>
            </a:r>
            <a:r>
              <a:rPr lang="en-US" dirty="0">
                <a:latin typeface="Arial" panose="020B0604020202020204" pitchFamily="34" charset="0"/>
                <a:cs typeface="Arial" panose="020B0604020202020204" pitchFamily="34" charset="0"/>
              </a:rPr>
              <a:t>. He rebuked Midshipman Hollom’s fear, but paved the way to </a:t>
            </a:r>
            <a:r>
              <a:rPr lang="en-US" dirty="0" smtClean="0">
                <a:latin typeface="Arial" panose="020B0604020202020204" pitchFamily="34" charset="0"/>
                <a:cs typeface="Arial" panose="020B0604020202020204" pitchFamily="34" charset="0"/>
              </a:rPr>
              <a:t>courageous</a:t>
            </a:r>
          </a:p>
          <a:p>
            <a:pPr marL="0" indent="0">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leadership</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i="1" dirty="0" smtClean="0">
                <a:latin typeface="Arial" panose="020B0604020202020204" pitchFamily="34" charset="0"/>
                <a:cs typeface="Arial" panose="020B0604020202020204" pitchFamily="34" charset="0"/>
              </a:rPr>
              <a:t>Naval </a:t>
            </a:r>
            <a:r>
              <a:rPr lang="en-US" b="1" i="1" dirty="0">
                <a:latin typeface="Arial" panose="020B0604020202020204" pitchFamily="34" charset="0"/>
                <a:cs typeface="Arial" panose="020B0604020202020204" pitchFamily="34" charset="0"/>
              </a:rPr>
              <a:t>Surgeon Stephen </a:t>
            </a:r>
            <a:r>
              <a:rPr lang="en-US" b="1" i="1" dirty="0" smtClean="0">
                <a:latin typeface="Arial" panose="020B0604020202020204" pitchFamily="34" charset="0"/>
                <a:cs typeface="Arial" panose="020B0604020202020204" pitchFamily="34" charset="0"/>
              </a:rPr>
              <a:t>Maturin </a:t>
            </a:r>
            <a:r>
              <a:rPr lang="en-US" dirty="0" smtClean="0">
                <a:latin typeface="Arial" panose="020B0604020202020204" pitchFamily="34" charset="0"/>
                <a:cs typeface="Arial" panose="020B0604020202020204" pitchFamily="34" charset="0"/>
              </a:rPr>
              <a:t>in </a:t>
            </a:r>
            <a:r>
              <a:rPr lang="en-US" i="1" dirty="0" smtClean="0">
                <a:solidFill>
                  <a:srgbClr val="C00000"/>
                </a:solidFill>
                <a:latin typeface="Arial" panose="020B0604020202020204" pitchFamily="34" charset="0"/>
                <a:cs typeface="Arial" panose="020B0604020202020204" pitchFamily="34" charset="0"/>
              </a:rPr>
              <a:t>making things right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a:t>
            </a:r>
            <a:r>
              <a:rPr lang="en-US" dirty="0">
                <a:latin typeface="Arial" panose="020B0604020202020204" pitchFamily="34" charset="0"/>
                <a:cs typeface="Arial" panose="020B0604020202020204" pitchFamily="34" charset="0"/>
              </a:rPr>
              <a:t>. He had the courage to candidly disagree with the CDR </a:t>
            </a:r>
            <a:r>
              <a:rPr lang="en-US" dirty="0" smtClean="0">
                <a:latin typeface="Arial" panose="020B0604020202020204" pitchFamily="34" charset="0"/>
                <a:cs typeface="Arial" panose="020B0604020202020204" pitchFamily="34" charset="0"/>
              </a:rPr>
              <a:t>and demonstrate</a:t>
            </a:r>
          </a:p>
          <a:p>
            <a:pPr marL="0" indent="0">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another possible </a:t>
            </a:r>
            <a:r>
              <a:rPr lang="en-US" dirty="0">
                <a:latin typeface="Arial" panose="020B0604020202020204" pitchFamily="34" charset="0"/>
                <a:cs typeface="Arial" panose="020B0604020202020204" pitchFamily="34" charset="0"/>
              </a:rPr>
              <a:t>right.</a:t>
            </a:r>
          </a:p>
          <a:p>
            <a:pPr marL="0" indent="0">
              <a:buNone/>
            </a:pPr>
            <a:r>
              <a:rPr lang="en-US" dirty="0" smtClean="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 He had the courage to support the CDR and submit to his finally decision.</a:t>
            </a:r>
          </a:p>
          <a:p>
            <a:pPr marL="0" indent="0">
              <a:buNone/>
            </a:pPr>
            <a:r>
              <a:rPr lang="en-US" dirty="0" smtClean="0">
                <a:latin typeface="Arial" panose="020B0604020202020204" pitchFamily="34" charset="0"/>
                <a:cs typeface="Arial" panose="020B0604020202020204" pitchFamily="34" charset="0"/>
              </a:rPr>
              <a:t>	c</a:t>
            </a:r>
            <a:r>
              <a:rPr lang="en-US" dirty="0">
                <a:latin typeface="Arial" panose="020B0604020202020204" pitchFamily="34" charset="0"/>
                <a:cs typeface="Arial" panose="020B0604020202020204" pitchFamily="34" charset="0"/>
              </a:rPr>
              <a:t>. He had the courage to maintain his friendship with CPT Aubrey.</a:t>
            </a:r>
          </a:p>
        </p:txBody>
      </p:sp>
      <p:sp>
        <p:nvSpPr>
          <p:cNvPr id="4" name="Slide Number Placeholder 3"/>
          <p:cNvSpPr>
            <a:spLocks noGrp="1"/>
          </p:cNvSpPr>
          <p:nvPr>
            <p:ph type="sldNum" sz="quarter" idx="12"/>
          </p:nvPr>
        </p:nvSpPr>
        <p:spPr/>
        <p:txBody>
          <a:bodyPr/>
          <a:lstStyle/>
          <a:p>
            <a:fld id="{E75ADB89-43D9-4EEE-A17A-E14511288F2B}" type="slidenum">
              <a:rPr lang="en-US" smtClean="0"/>
              <a:t>18</a:t>
            </a:fld>
            <a:endParaRPr lang="en-US" dirty="0"/>
          </a:p>
        </p:txBody>
      </p:sp>
    </p:spTree>
    <p:extLst>
      <p:ext uri="{BB962C8B-B14F-4D97-AF65-F5344CB8AC3E}">
        <p14:creationId xmlns:p14="http://schemas.microsoft.com/office/powerpoint/2010/main" val="244907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3600" b="1" dirty="0" smtClean="0">
                <a:latin typeface="Arial" panose="020B0604020202020204" pitchFamily="34" charset="0"/>
                <a:cs typeface="Arial" panose="020B0604020202020204" pitchFamily="34" charset="0"/>
              </a:rPr>
              <a:t>Exercise                 Answers </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 y="1141078"/>
            <a:ext cx="12191999" cy="5716922"/>
          </a:xfrm>
        </p:spPr>
        <p:txBody>
          <a:bodyPr>
            <a:normAutofit/>
          </a:bodyPr>
          <a:lstStyle/>
          <a:p>
            <a:pPr marL="0" indent="0">
              <a:buNone/>
            </a:pPr>
            <a:r>
              <a:rPr lang="en-US" sz="2400" dirty="0" smtClean="0">
                <a:latin typeface="Arial" panose="020B0604020202020204" pitchFamily="34" charset="0"/>
                <a:cs typeface="Arial" panose="020B0604020202020204" pitchFamily="34" charset="0"/>
              </a:rPr>
              <a:t>1. Why </a:t>
            </a:r>
            <a:r>
              <a:rPr lang="en-US" sz="2400" dirty="0">
                <a:latin typeface="Arial" panose="020B0604020202020204" pitchFamily="34" charset="0"/>
                <a:cs typeface="Arial" panose="020B0604020202020204" pitchFamily="34" charset="0"/>
              </a:rPr>
              <a:t>do people collapse morally?</a:t>
            </a:r>
          </a:p>
          <a:p>
            <a:pPr marL="0" indent="0">
              <a:buNone/>
            </a:pPr>
            <a:r>
              <a:rPr lang="en-US" sz="2400" dirty="0" smtClean="0">
                <a:latin typeface="Arial" panose="020B0604020202020204" pitchFamily="34" charset="0"/>
                <a:cs typeface="Arial" panose="020B0604020202020204" pitchFamily="34" charset="0"/>
              </a:rPr>
              <a:t>	a</a:t>
            </a:r>
            <a:r>
              <a:rPr lang="en-US" sz="2400" dirty="0">
                <a:latin typeface="Arial" panose="020B0604020202020204" pitchFamily="34" charset="0"/>
                <a:cs typeface="Arial" panose="020B0604020202020204" pitchFamily="34" charset="0"/>
              </a:rPr>
              <a:t>. Not sustaining personal </a:t>
            </a:r>
            <a:r>
              <a:rPr lang="en-US" sz="2400" i="1" dirty="0" smtClean="0">
                <a:latin typeface="Arial" panose="020B0604020202020204" pitchFamily="34" charset="0"/>
                <a:cs typeface="Arial" panose="020B0604020202020204" pitchFamily="34" charset="0"/>
              </a:rPr>
              <a:t>maintenance</a:t>
            </a:r>
            <a:r>
              <a:rPr lang="en-US" sz="2400" dirty="0" smtClean="0">
                <a:latin typeface="Arial" panose="020B0604020202020204" pitchFamily="34" charset="0"/>
                <a:cs typeface="Arial" panose="020B0604020202020204" pitchFamily="34" charset="0"/>
              </a:rPr>
              <a:t> in personal </a:t>
            </a:r>
            <a:r>
              <a:rPr lang="en-US" sz="2400" i="1" dirty="0" smtClean="0">
                <a:latin typeface="Arial" panose="020B0604020202020204" pitchFamily="34" charset="0"/>
                <a:cs typeface="Arial" panose="020B0604020202020204" pitchFamily="34" charset="0"/>
              </a:rPr>
              <a:t>identity</a:t>
            </a:r>
            <a:r>
              <a:rPr lang="en-US" sz="2400" dirty="0" smtClean="0">
                <a:latin typeface="Arial" panose="020B0604020202020204" pitchFamily="34" charset="0"/>
                <a:cs typeface="Arial" panose="020B0604020202020204" pitchFamily="34" charset="0"/>
              </a:rPr>
              <a:t>.</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(1) Mental identity … spiritual identity … physical identity</a:t>
            </a:r>
            <a:endParaRPr lang="en-US" sz="24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dirty="0" smtClean="0">
                <a:latin typeface="Arial" panose="020B0604020202020204" pitchFamily="34" charset="0"/>
                <a:cs typeface="Arial" panose="020B0604020202020204" pitchFamily="34" charset="0"/>
              </a:rPr>
              <a:t>2</a:t>
            </a:r>
            <a:r>
              <a:rPr lang="en-US" sz="2400" dirty="0">
                <a:latin typeface="Arial" panose="020B0604020202020204" pitchFamily="34" charset="0"/>
                <a:cs typeface="Arial" panose="020B0604020202020204" pitchFamily="34" charset="0"/>
              </a:rPr>
              <a:t>. What does it take to develop </a:t>
            </a:r>
            <a:r>
              <a:rPr lang="en-US" sz="2400" dirty="0" smtClean="0">
                <a:latin typeface="Arial" panose="020B0604020202020204" pitchFamily="34" charset="0"/>
                <a:cs typeface="Arial" panose="020B0604020202020204" pitchFamily="34" charset="0"/>
              </a:rPr>
              <a:t>courage and overcome fear?</a:t>
            </a:r>
            <a:endParaRPr lang="en-US" sz="2400" dirty="0">
              <a:latin typeface="Arial" panose="020B0604020202020204" pitchFamily="34" charset="0"/>
              <a:cs typeface="Arial" panose="020B0604020202020204" pitchFamily="34" charset="0"/>
            </a:endParaRPr>
          </a:p>
          <a:p>
            <a:pPr marL="0" indent="0">
              <a:buNone/>
            </a:pPr>
            <a:r>
              <a:rPr lang="en-US" sz="2400" dirty="0" smtClean="0">
                <a:latin typeface="Arial" panose="020B0604020202020204" pitchFamily="34" charset="0"/>
                <a:cs typeface="Arial" panose="020B0604020202020204" pitchFamily="34" charset="0"/>
              </a:rPr>
              <a:t>	a</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Training, education, time, perseverance, learning to manage fear, interaction</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with others, etc.</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3. What is the relationship between </a:t>
            </a:r>
            <a:r>
              <a:rPr lang="en-US" sz="2400" i="1" dirty="0">
                <a:latin typeface="Arial" panose="020B0604020202020204" pitchFamily="34" charset="0"/>
                <a:cs typeface="Arial" panose="020B0604020202020204" pitchFamily="34" charset="0"/>
              </a:rPr>
              <a:t>courage</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commitment</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character</a:t>
            </a:r>
            <a:r>
              <a:rPr lang="en-US" sz="2400" dirty="0">
                <a:latin typeface="Arial" panose="020B0604020202020204" pitchFamily="34" charset="0"/>
                <a:cs typeface="Arial" panose="020B0604020202020204" pitchFamily="34" charset="0"/>
              </a:rPr>
              <a:t>, and </a:t>
            </a:r>
            <a:r>
              <a:rPr lang="en-US" sz="2400" i="1" dirty="0" smtClean="0">
                <a:latin typeface="Arial" panose="020B0604020202020204" pitchFamily="34" charset="0"/>
                <a:cs typeface="Arial" panose="020B0604020202020204" pitchFamily="34" charset="0"/>
              </a:rPr>
              <a:t>self-discipline</a:t>
            </a:r>
            <a:r>
              <a:rPr lang="en-US" sz="2400" dirty="0" smtClean="0">
                <a:latin typeface="Arial" panose="020B0604020202020204" pitchFamily="34" charset="0"/>
                <a:cs typeface="Arial" panose="020B0604020202020204" pitchFamily="34" charset="0"/>
              </a:rPr>
              <a:t>?</a:t>
            </a:r>
          </a:p>
          <a:p>
            <a:pPr marL="0" indent="0">
              <a:buNone/>
            </a:pPr>
            <a:r>
              <a:rPr lang="en-US" sz="2400" dirty="0" smtClean="0">
                <a:latin typeface="Arial" panose="020B0604020202020204" pitchFamily="34" charset="0"/>
                <a:cs typeface="Arial" panose="020B0604020202020204" pitchFamily="34" charset="0"/>
              </a:rPr>
              <a:t>		What do all of these have in common? </a:t>
            </a:r>
            <a:r>
              <a:rPr lang="en-US" sz="2400" u="sng" dirty="0" smtClean="0">
                <a:latin typeface="Arial" panose="020B0604020202020204" pitchFamily="34" charset="0"/>
                <a:cs typeface="Arial" panose="020B0604020202020204" pitchFamily="34" charset="0"/>
              </a:rPr>
              <a:t>They are learned</a:t>
            </a:r>
          </a:p>
          <a:p>
            <a:pPr marL="0" indent="0">
              <a:buNone/>
            </a:pPr>
            <a:r>
              <a:rPr lang="en-US" sz="2400" dirty="0" smtClean="0">
                <a:latin typeface="Arial" panose="020B0604020202020204" pitchFamily="34" charset="0"/>
                <a:cs typeface="Arial" panose="020B0604020202020204" pitchFamily="34" charset="0"/>
              </a:rPr>
              <a:t>	a</a:t>
            </a:r>
            <a:r>
              <a:rPr lang="en-US" sz="2400" dirty="0">
                <a:latin typeface="Arial" panose="020B0604020202020204" pitchFamily="34" charset="0"/>
                <a:cs typeface="Arial" panose="020B0604020202020204" pitchFamily="34" charset="0"/>
              </a:rPr>
              <a:t>. </a:t>
            </a:r>
            <a:r>
              <a:rPr lang="en-US" sz="2400" i="1" dirty="0">
                <a:solidFill>
                  <a:srgbClr val="C00000"/>
                </a:solidFill>
                <a:latin typeface="Arial" panose="020B0604020202020204" pitchFamily="34" charset="0"/>
                <a:cs typeface="Arial" panose="020B0604020202020204" pitchFamily="34" charset="0"/>
              </a:rPr>
              <a:t>Commitment </a:t>
            </a:r>
            <a:r>
              <a:rPr lang="en-US" sz="2400" dirty="0">
                <a:latin typeface="Arial" panose="020B0604020202020204" pitchFamily="34" charset="0"/>
                <a:cs typeface="Arial" panose="020B0604020202020204" pitchFamily="34" charset="0"/>
              </a:rPr>
              <a:t>is being </a:t>
            </a:r>
            <a:r>
              <a:rPr lang="en-US" sz="2400" i="1" dirty="0">
                <a:solidFill>
                  <a:srgbClr val="C00000"/>
                </a:solidFill>
                <a:latin typeface="Arial" panose="020B0604020202020204" pitchFamily="34" charset="0"/>
                <a:cs typeface="Arial" panose="020B0604020202020204" pitchFamily="34" charset="0"/>
              </a:rPr>
              <a:t>self-disciplined</a:t>
            </a:r>
            <a:r>
              <a:rPr lang="en-US" sz="2400" dirty="0">
                <a:latin typeface="Arial" panose="020B0604020202020204" pitchFamily="34" charset="0"/>
                <a:cs typeface="Arial" panose="020B0604020202020204" pitchFamily="34" charset="0"/>
              </a:rPr>
              <a:t> to a set of standards that develops </a:t>
            </a:r>
            <a:r>
              <a:rPr lang="en-US" sz="2400" dirty="0" smtClean="0">
                <a:latin typeface="Arial" panose="020B0604020202020204" pitchFamily="34" charset="0"/>
                <a:cs typeface="Arial" panose="020B0604020202020204" pitchFamily="34" charset="0"/>
              </a:rPr>
              <a:t>the</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a:t>
            </a:r>
            <a:r>
              <a:rPr lang="en-US" sz="2400" i="1" dirty="0">
                <a:solidFill>
                  <a:srgbClr val="C00000"/>
                </a:solidFill>
                <a:latin typeface="Arial" panose="020B0604020202020204" pitchFamily="34" charset="0"/>
                <a:cs typeface="Arial" panose="020B0604020202020204" pitchFamily="34" charset="0"/>
              </a:rPr>
              <a:t>character</a:t>
            </a:r>
            <a:r>
              <a:rPr lang="en-US" sz="2400" dirty="0">
                <a:latin typeface="Arial" panose="020B0604020202020204" pitchFamily="34" charset="0"/>
                <a:cs typeface="Arial" panose="020B0604020202020204" pitchFamily="34" charset="0"/>
              </a:rPr>
              <a:t> required to be </a:t>
            </a:r>
            <a:r>
              <a:rPr lang="en-US" sz="2400" i="1" dirty="0">
                <a:solidFill>
                  <a:srgbClr val="C00000"/>
                </a:solidFill>
                <a:latin typeface="Arial" panose="020B0604020202020204" pitchFamily="34" charset="0"/>
                <a:cs typeface="Arial" panose="020B0604020202020204" pitchFamily="34" charset="0"/>
              </a:rPr>
              <a:t>courageous</a:t>
            </a:r>
            <a:r>
              <a:rPr lang="en-US" sz="2400" dirty="0">
                <a:latin typeface="Arial" panose="020B0604020202020204" pitchFamily="34" charset="0"/>
                <a:cs typeface="Arial" panose="020B0604020202020204" pitchFamily="34" charset="0"/>
              </a:rPr>
              <a:t> … (i.e. moral courage).</a:t>
            </a:r>
          </a:p>
        </p:txBody>
      </p:sp>
      <p:sp>
        <p:nvSpPr>
          <p:cNvPr id="4" name="Slide Number Placeholder 3"/>
          <p:cNvSpPr>
            <a:spLocks noGrp="1"/>
          </p:cNvSpPr>
          <p:nvPr>
            <p:ph type="sldNum" sz="quarter" idx="12"/>
          </p:nvPr>
        </p:nvSpPr>
        <p:spPr/>
        <p:txBody>
          <a:bodyPr/>
          <a:lstStyle/>
          <a:p>
            <a:fld id="{E75ADB89-43D9-4EEE-A17A-E14511288F2B}" type="slidenum">
              <a:rPr lang="en-US" smtClean="0"/>
              <a:t>19</a:t>
            </a:fld>
            <a:endParaRPr lang="en-US" dirty="0"/>
          </a:p>
        </p:txBody>
      </p:sp>
    </p:spTree>
    <p:extLst>
      <p:ext uri="{BB962C8B-B14F-4D97-AF65-F5344CB8AC3E}">
        <p14:creationId xmlns:p14="http://schemas.microsoft.com/office/powerpoint/2010/main" val="176043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3456"/>
            <a:ext cx="10515600" cy="1325563"/>
          </a:xfrm>
        </p:spPr>
        <p:txBody>
          <a:bodyPr>
            <a:normAutofit/>
          </a:bodyPr>
          <a:lstStyle/>
          <a:p>
            <a:pPr algn="ctr"/>
            <a:r>
              <a:rPr lang="en-US" sz="3200" b="1" dirty="0" smtClean="0">
                <a:latin typeface="Arial" panose="020B0604020202020204" pitchFamily="34" charset="0"/>
                <a:cs typeface="Arial" panose="020B0604020202020204" pitchFamily="34" charset="0"/>
              </a:rPr>
              <a:t>The Captain’s Funeral Speech</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758" y="2506662"/>
            <a:ext cx="11903242" cy="4351338"/>
          </a:xfrm>
        </p:spPr>
        <p:txBody>
          <a:bodyPr/>
          <a:lstStyle/>
          <a:p>
            <a:pPr marL="0" indent="0">
              <a:buNone/>
            </a:pPr>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The simple truth is not all of us become the men </a:t>
            </a:r>
            <a:r>
              <a:rPr lang="en-US" dirty="0" smtClean="0">
                <a:latin typeface="Arial" panose="020B0604020202020204" pitchFamily="34" charset="0"/>
                <a:cs typeface="Arial" panose="020B0604020202020204" pitchFamily="34" charset="0"/>
              </a:rPr>
              <a:t>[and women] we </a:t>
            </a:r>
            <a:r>
              <a:rPr lang="en-US" dirty="0">
                <a:latin typeface="Arial" panose="020B0604020202020204" pitchFamily="34" charset="0"/>
                <a:cs typeface="Arial" panose="020B0604020202020204" pitchFamily="34" charset="0"/>
              </a:rPr>
              <a:t>once hoped we would be. We are all God’s creatures. If there are those among us who thought ill of Mr. Hollom, spoke ill of him, we failed him in respect to fellowship. And we ask for your forgiveness Lord. And we ask for his.” </a:t>
            </a:r>
          </a:p>
          <a:p>
            <a:pPr marL="0" indent="0">
              <a:buNone/>
            </a:pPr>
            <a:endParaRPr lang="en-US" dirty="0">
              <a:latin typeface="Arial" panose="020B0604020202020204" pitchFamily="34" charset="0"/>
              <a:cs typeface="Arial" panose="020B0604020202020204" pitchFamily="34" charset="0"/>
            </a:endParaRPr>
          </a:p>
          <a:p>
            <a:pPr marL="0" indent="0" algn="ctr">
              <a:buNone/>
            </a:pPr>
            <a:r>
              <a:rPr lang="en-US" b="1" i="1" dirty="0" smtClean="0">
                <a:latin typeface="Arial" panose="020B0604020202020204" pitchFamily="34" charset="0"/>
                <a:cs typeface="Arial" panose="020B0604020202020204" pitchFamily="34" charset="0"/>
              </a:rPr>
              <a:t>People are our responsibility and our business.</a:t>
            </a:r>
          </a:p>
          <a:p>
            <a:pPr marL="0" indent="0" algn="ctr">
              <a:buNone/>
            </a:pPr>
            <a:r>
              <a:rPr lang="en-US" b="1" i="1" dirty="0">
                <a:latin typeface="Arial" panose="020B0604020202020204" pitchFamily="34" charset="0"/>
                <a:cs typeface="Arial" panose="020B0604020202020204" pitchFamily="34" charset="0"/>
              </a:rPr>
              <a:t>As a leader you are a </a:t>
            </a:r>
            <a:r>
              <a:rPr lang="en-US" b="1" i="1" dirty="0">
                <a:solidFill>
                  <a:srgbClr val="C00000"/>
                </a:solidFill>
                <a:latin typeface="Arial" panose="020B0604020202020204" pitchFamily="34" charset="0"/>
                <a:cs typeface="Arial" panose="020B0604020202020204" pitchFamily="34" charset="0"/>
              </a:rPr>
              <a:t>conflict manager </a:t>
            </a:r>
            <a:r>
              <a:rPr lang="en-US" b="1" i="1" dirty="0">
                <a:latin typeface="Arial" panose="020B0604020202020204" pitchFamily="34" charset="0"/>
                <a:cs typeface="Arial" panose="020B0604020202020204" pitchFamily="34" charset="0"/>
              </a:rPr>
              <a:t>… you operate in conflict … conflict is your </a:t>
            </a:r>
            <a:r>
              <a:rPr lang="en-US" b="1" i="1" dirty="0" smtClean="0">
                <a:latin typeface="Arial" panose="020B0604020202020204" pitchFamily="34" charset="0"/>
                <a:cs typeface="Arial" panose="020B0604020202020204" pitchFamily="34" charset="0"/>
              </a:rPr>
              <a:t>business.</a:t>
            </a:r>
            <a:endParaRPr lang="en-US" b="1"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20</a:t>
            </a:fld>
            <a:endParaRPr lang="en-US" dirty="0"/>
          </a:p>
        </p:txBody>
      </p:sp>
    </p:spTree>
    <p:extLst>
      <p:ext uri="{BB962C8B-B14F-4D97-AF65-F5344CB8AC3E}">
        <p14:creationId xmlns:p14="http://schemas.microsoft.com/office/powerpoint/2010/main" val="351609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541" y="2467632"/>
            <a:ext cx="8911687" cy="1280890"/>
          </a:xfrm>
        </p:spPr>
        <p:txBody>
          <a:bodyPr>
            <a:normAutofit/>
          </a:bodyPr>
          <a:lstStyle/>
          <a:p>
            <a:pPr algn="ctr"/>
            <a:r>
              <a:rPr lang="en-US" sz="4000" b="1" dirty="0">
                <a:solidFill>
                  <a:schemeClr val="tx1"/>
                </a:solidFill>
                <a:latin typeface="Arial" panose="020B0604020202020204" pitchFamily="34" charset="0"/>
                <a:cs typeface="Arial" panose="020B0604020202020204" pitchFamily="34" charset="0"/>
              </a:rPr>
              <a:t>Questions</a:t>
            </a:r>
            <a:r>
              <a:rPr lang="en-US" b="1" dirty="0">
                <a:solidFill>
                  <a:schemeClr val="tx1"/>
                </a:solidFill>
                <a:latin typeface="Arial" panose="020B0604020202020204" pitchFamily="34" charset="0"/>
                <a:cs typeface="Arial" panose="020B0604020202020204" pitchFamily="34" charset="0"/>
              </a:rPr>
              <a:t/>
            </a:r>
            <a:br>
              <a:rPr lang="en-US" b="1" dirty="0">
                <a:solidFill>
                  <a:schemeClr val="tx1"/>
                </a:solidFill>
                <a:latin typeface="Arial" panose="020B0604020202020204" pitchFamily="34" charset="0"/>
                <a:cs typeface="Arial" panose="020B0604020202020204" pitchFamily="34" charset="0"/>
              </a:rPr>
            </a:br>
            <a:endParaRPr lang="en-US" sz="31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75ADB89-43D9-4EEE-A17A-E14511288F2B}" type="slidenum">
              <a:rPr lang="en-US" smtClean="0"/>
              <a:t>21</a:t>
            </a:fld>
            <a:endParaRPr lang="en-US" dirty="0"/>
          </a:p>
        </p:txBody>
      </p:sp>
    </p:spTree>
    <p:extLst>
      <p:ext uri="{BB962C8B-B14F-4D97-AF65-F5344CB8AC3E}">
        <p14:creationId xmlns:p14="http://schemas.microsoft.com/office/powerpoint/2010/main" val="32308533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4531</TotalTime>
  <Words>1751</Words>
  <Application>Microsoft Office PowerPoint</Application>
  <PresentationFormat>Widescreen</PresentationFormat>
  <Paragraphs>184</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Wingdings</vt:lpstr>
      <vt:lpstr>Office Theme</vt:lpstr>
      <vt:lpstr>Moral Conflict &amp; Courageous Leadership  </vt:lpstr>
      <vt:lpstr>Professional Military Education System</vt:lpstr>
      <vt:lpstr>Introductory Observation</vt:lpstr>
      <vt:lpstr>Introductory Observation</vt:lpstr>
      <vt:lpstr>Introductory Conclusion  </vt:lpstr>
      <vt:lpstr>Starting Point for Leadership  </vt:lpstr>
      <vt:lpstr>Terminal Learning Objective</vt:lpstr>
      <vt:lpstr>Purpose</vt:lpstr>
      <vt:lpstr>Lesson Data</vt:lpstr>
      <vt:lpstr>Resources</vt:lpstr>
      <vt:lpstr>Instructions</vt:lpstr>
      <vt:lpstr>Exercise </vt:lpstr>
      <vt:lpstr>Exercise Continued   </vt:lpstr>
      <vt:lpstr>Exercise Continued  </vt:lpstr>
      <vt:lpstr>Exercised Continued</vt:lpstr>
      <vt:lpstr>Exercise                  Answers</vt:lpstr>
      <vt:lpstr>Exercise                    Answers</vt:lpstr>
      <vt:lpstr>Exercise                 Answers </vt:lpstr>
      <vt:lpstr>Exercise                 Answers </vt:lpstr>
      <vt:lpstr>The Captain’s Funeral Speech</vt:lpstr>
      <vt:lpstr>Questions </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Practice of a Military Professional: Moral Judgments, Leader Character, and a Culture of Trust  for  TJAGLCS  CH (MAJ) Ruston Hill</dc:title>
  <dc:creator>Default User</dc:creator>
  <cp:lastModifiedBy>Boettcher, Robert W MAJ MIL USA</cp:lastModifiedBy>
  <cp:revision>289</cp:revision>
  <cp:lastPrinted>2017-04-27T19:49:42Z</cp:lastPrinted>
  <dcterms:created xsi:type="dcterms:W3CDTF">2017-04-27T19:49:24Z</dcterms:created>
  <dcterms:modified xsi:type="dcterms:W3CDTF">2021-02-11T19:45:18Z</dcterms:modified>
</cp:coreProperties>
</file>