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5"/>
    <p:sldMasterId id="2147483705" r:id="rId6"/>
    <p:sldMasterId id="2147483732" r:id="rId7"/>
    <p:sldMasterId id="2147483747" r:id="rId8"/>
    <p:sldMasterId id="2147483763" r:id="rId9"/>
    <p:sldMasterId id="2147483765" r:id="rId10"/>
    <p:sldMasterId id="2147483780" r:id="rId11"/>
  </p:sldMasterIdLst>
  <p:notesMasterIdLst>
    <p:notesMasterId r:id="rId26"/>
  </p:notesMasterIdLst>
  <p:handoutMasterIdLst>
    <p:handoutMasterId r:id="rId27"/>
  </p:handoutMasterIdLst>
  <p:sldIdLst>
    <p:sldId id="264" r:id="rId12"/>
    <p:sldId id="429" r:id="rId13"/>
    <p:sldId id="437" r:id="rId14"/>
    <p:sldId id="430" r:id="rId15"/>
    <p:sldId id="440" r:id="rId16"/>
    <p:sldId id="431" r:id="rId17"/>
    <p:sldId id="432" r:id="rId18"/>
    <p:sldId id="433" r:id="rId19"/>
    <p:sldId id="434" r:id="rId20"/>
    <p:sldId id="435" r:id="rId21"/>
    <p:sldId id="436" r:id="rId22"/>
    <p:sldId id="439" r:id="rId23"/>
    <p:sldId id="441" r:id="rId24"/>
    <p:sldId id="438" r:id="rId25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7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76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261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742" cy="46657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515" y="0"/>
            <a:ext cx="2982742" cy="466578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8FE90747-8A80-4FB4-97C6-2BC2B57B669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822"/>
            <a:ext cx="2982742" cy="46657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515" y="8829822"/>
            <a:ext cx="2982742" cy="466578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273C5621-0F62-40DC-9143-46C4CAE35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23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2119" cy="466435"/>
          </a:xfrm>
          <a:prstGeom prst="rect">
            <a:avLst/>
          </a:prstGeom>
        </p:spPr>
        <p:txBody>
          <a:bodyPr vert="horz" lIns="92815" tIns="46407" rIns="92815" bIns="4640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5" y="2"/>
            <a:ext cx="2982119" cy="466435"/>
          </a:xfrm>
          <a:prstGeom prst="rect">
            <a:avLst/>
          </a:prstGeom>
        </p:spPr>
        <p:txBody>
          <a:bodyPr vert="horz" lIns="92815" tIns="46407" rIns="92815" bIns="46407" rtlCol="0"/>
          <a:lstStyle>
            <a:lvl1pPr algn="r">
              <a:defRPr sz="1200"/>
            </a:lvl1pPr>
          </a:lstStyle>
          <a:p>
            <a:fld id="{C1E4B8CC-50C6-460D-A937-1D42699A48E1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49375" y="1162050"/>
            <a:ext cx="4183063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5" tIns="46407" rIns="92815" bIns="4640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4"/>
            <a:ext cx="5505450" cy="3660457"/>
          </a:xfrm>
          <a:prstGeom prst="rect">
            <a:avLst/>
          </a:prstGeom>
        </p:spPr>
        <p:txBody>
          <a:bodyPr vert="horz" lIns="92815" tIns="46407" rIns="92815" bIns="4640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82119" cy="466434"/>
          </a:xfrm>
          <a:prstGeom prst="rect">
            <a:avLst/>
          </a:prstGeom>
        </p:spPr>
        <p:txBody>
          <a:bodyPr vert="horz" lIns="92815" tIns="46407" rIns="92815" bIns="4640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5" y="8829968"/>
            <a:ext cx="2982119" cy="466434"/>
          </a:xfrm>
          <a:prstGeom prst="rect">
            <a:avLst/>
          </a:prstGeom>
        </p:spPr>
        <p:txBody>
          <a:bodyPr vert="horz" lIns="92815" tIns="46407" rIns="92815" bIns="46407" rtlCol="0" anchor="b"/>
          <a:lstStyle>
            <a:lvl1pPr algn="r">
              <a:defRPr sz="1200"/>
            </a:lvl1pPr>
          </a:lstStyle>
          <a:p>
            <a:fld id="{13AFE1A4-0A45-453D-A823-FBDE329F22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85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410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/>
              <a:t>UNCLASSIFIED//FOUO</a:t>
            </a:r>
            <a:endParaRPr lang="en-US" sz="900" b="1" dirty="0"/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schemeClr val="bg1"/>
                </a:solidFill>
              </a:rPr>
              <a:t>UNCLASSIFIED//FOUO</a:t>
            </a:r>
            <a:endParaRPr lang="en-US" sz="9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17" y="4111008"/>
            <a:ext cx="914433" cy="8351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067" y="4837663"/>
            <a:ext cx="831162" cy="83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32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912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8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73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4779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6185328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786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601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5493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987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5823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7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83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155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857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>
                <a:solidFill>
                  <a:prstClr val="black"/>
                </a:solidFill>
              </a:rPr>
              <a:t>UNCLASSIFIED//FOUO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432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503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3921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56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71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056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25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663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599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0494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4490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7381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40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443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>
                <a:solidFill>
                  <a:prstClr val="black"/>
                </a:solidFill>
              </a:rPr>
              <a:t>UNCLASSIFIED//FOUO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82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135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84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3820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9658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7456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5504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6908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14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0400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777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5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2388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4198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>
                <a:solidFill>
                  <a:prstClr val="black"/>
                </a:solidFill>
              </a:rPr>
              <a:t>UNCLASSIFIED//FOUO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895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5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33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821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86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3683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172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997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2322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74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326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926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9814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8484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>
                <a:solidFill>
                  <a:prstClr val="black"/>
                </a:solidFill>
              </a:rPr>
              <a:t>UNCLASSIFIED//FOUO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064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41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270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0505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1454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906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43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9052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934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265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880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20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69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601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SC 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6875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  <a:defRPr lang="en-US" sz="24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88900" dist="381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>
                <a:solidFill>
                  <a:prstClr val="black"/>
                </a:solidFill>
              </a:rPr>
              <a:t>UNCLASSIFIED//FOUO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56" y="4089863"/>
            <a:ext cx="914433" cy="83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5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1207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987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78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8134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223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625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3640"/>
            <a:ext cx="8307388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38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6760" y="591864"/>
            <a:ext cx="7470627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349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052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297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S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47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SC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040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S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966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heme" Target="../theme/theme5.xml"/><Relationship Id="rId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963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schemeClr val="bg1"/>
                </a:solidFill>
              </a:rPr>
              <a:t>UNCLASSIFIED//FOUO</a:t>
            </a:r>
            <a:endParaRPr lang="en-US" sz="900" b="1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432" y="6038869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208288" y="6558854"/>
            <a:ext cx="10293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12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6574244"/>
            <a:ext cx="38449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ICTL 6403: Supervise a Distinctive Faith Group</a:t>
            </a:r>
            <a:r>
              <a:rPr lang="en-US" sz="1000" baseline="0" dirty="0" smtClean="0"/>
              <a:t> Leader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030" y="6249045"/>
            <a:ext cx="562131" cy="56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7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98" r:id="rId5"/>
    <p:sldLayoutId id="2147483699" r:id="rId6"/>
    <p:sldLayoutId id="2147483700" r:id="rId7"/>
    <p:sldLayoutId id="2147483703" r:id="rId8"/>
    <p:sldLayoutId id="2147483701" r:id="rId9"/>
    <p:sldLayoutId id="2147483680" r:id="rId10"/>
    <p:sldLayoutId id="2147483681" r:id="rId11"/>
    <p:sldLayoutId id="2147483682" r:id="rId12"/>
    <p:sldLayoutId id="2147483683" r:id="rId13"/>
    <p:sldLayoutId id="2147483684" r:id="rId14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2987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5461462" y="6615087"/>
            <a:ext cx="2061557" cy="307777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 b="1" dirty="0" smtClean="0">
                <a:solidFill>
                  <a:prstClr val="black"/>
                </a:solidFill>
              </a:rPr>
              <a:t>	</a:t>
            </a:r>
            <a:r>
              <a:rPr lang="en-US" sz="1000" dirty="0" smtClean="0">
                <a:solidFill>
                  <a:prstClr val="black"/>
                </a:solidFill>
              </a:rPr>
              <a:t>DD MMM YY_V#</a:t>
            </a:r>
          </a:p>
          <a:p>
            <a:pPr algn="r"/>
            <a:endParaRPr lang="en-US" sz="1000" b="1" dirty="0">
              <a:solidFill>
                <a:prstClr val="black"/>
              </a:solidFill>
            </a:endParaRPr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83971" y="6549913"/>
            <a:ext cx="868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fld id="{CF4C318D-DFA6-44A0-90B0-ABFCB78A54B4}" type="slidenum">
              <a:rPr lang="en-US" sz="1200" b="1" smtClean="0">
                <a:solidFill>
                  <a:prstClr val="black"/>
                </a:solidFill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12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 of 38</a:t>
            </a:r>
            <a:endParaRPr lang="en-US" sz="12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6574244"/>
            <a:ext cx="368397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prstClr val="black"/>
                </a:solidFill>
                <a:cs typeface="Arial" charset="0"/>
              </a:rPr>
              <a:t>CH (MAJ) Cech/ 907-461-4261/Anthony.m.cech.mil@mail.mil</a:t>
            </a:r>
            <a:endParaRPr lang="en-US" sz="1000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16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963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5461462" y="6615087"/>
            <a:ext cx="2061557" cy="307777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 b="1" dirty="0" smtClean="0">
                <a:solidFill>
                  <a:prstClr val="black"/>
                </a:solidFill>
              </a:rPr>
              <a:t>	</a:t>
            </a:r>
            <a:r>
              <a:rPr lang="en-US" sz="1000" dirty="0" smtClean="0">
                <a:solidFill>
                  <a:prstClr val="black"/>
                </a:solidFill>
              </a:rPr>
              <a:t>DD MMM YY_V#</a:t>
            </a:r>
          </a:p>
          <a:p>
            <a:pPr algn="r"/>
            <a:endParaRPr lang="en-US" sz="1000" b="1" dirty="0">
              <a:solidFill>
                <a:prstClr val="black"/>
              </a:solidFill>
            </a:endParaRPr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83971" y="6549913"/>
            <a:ext cx="8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fld id="{CF4C318D-DFA6-44A0-90B0-ABFCB78A54B4}" type="slidenum">
              <a:rPr lang="en-US" sz="1200" b="1" smtClean="0">
                <a:solidFill>
                  <a:prstClr val="black"/>
                </a:solidFill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12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 of 38</a:t>
            </a:r>
            <a:endParaRPr lang="en-US" sz="12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6574244"/>
            <a:ext cx="315805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prstClr val="black"/>
                </a:solidFill>
                <a:cs typeface="Arial" charset="0"/>
              </a:rPr>
              <a:t>POC name / xxx-xxx-</a:t>
            </a:r>
            <a:r>
              <a:rPr lang="en-US" sz="1000" dirty="0" err="1" smtClean="0">
                <a:solidFill>
                  <a:prstClr val="black"/>
                </a:solidFill>
                <a:cs typeface="Arial" charset="0"/>
              </a:rPr>
              <a:t>xxxx</a:t>
            </a:r>
            <a:r>
              <a:rPr lang="en-US" sz="1000" dirty="0" smtClean="0">
                <a:solidFill>
                  <a:prstClr val="black"/>
                </a:solidFill>
                <a:cs typeface="Arial" charset="0"/>
              </a:rPr>
              <a:t>/ email address</a:t>
            </a:r>
            <a:endParaRPr lang="en-US" sz="1000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1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963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83971" y="6549913"/>
            <a:ext cx="790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fld id="{CF4C318D-DFA6-44A0-90B0-ABFCB78A54B4}" type="slidenum">
              <a:rPr lang="en-US" sz="1200" b="1" smtClean="0">
                <a:solidFill>
                  <a:prstClr val="black"/>
                </a:solidFill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12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 of 38</a:t>
            </a:r>
            <a:endParaRPr lang="en-US" sz="12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50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k object 16"/>
          <p:cNvSpPr>
            <a:spLocks noChangeArrowheads="1"/>
          </p:cNvSpPr>
          <p:nvPr/>
        </p:nvSpPr>
        <p:spPr bwMode="auto">
          <a:xfrm>
            <a:off x="0" y="30163"/>
            <a:ext cx="4200525" cy="7635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7" name="bk object 17"/>
          <p:cNvSpPr>
            <a:spLocks/>
          </p:cNvSpPr>
          <p:nvPr/>
        </p:nvSpPr>
        <p:spPr bwMode="auto">
          <a:xfrm>
            <a:off x="0" y="6675438"/>
            <a:ext cx="9140825" cy="9525"/>
          </a:xfrm>
          <a:custGeom>
            <a:avLst/>
            <a:gdLst>
              <a:gd name="T0" fmla="*/ 0 w 9140190"/>
              <a:gd name="T1" fmla="*/ 9725 h 10159"/>
              <a:gd name="T2" fmla="*/ 9139760 w 9140190"/>
              <a:gd name="T3" fmla="*/ 0 h 1015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140190" h="10159">
                <a:moveTo>
                  <a:pt x="0" y="9725"/>
                </a:moveTo>
                <a:lnTo>
                  <a:pt x="9139760" y="0"/>
                </a:lnTo>
              </a:path>
            </a:pathLst>
          </a:custGeom>
          <a:noFill/>
          <a:ln w="28575">
            <a:solidFill>
              <a:srgbClr val="66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8" name="bk object 18"/>
          <p:cNvSpPr>
            <a:spLocks/>
          </p:cNvSpPr>
          <p:nvPr/>
        </p:nvSpPr>
        <p:spPr bwMode="auto">
          <a:xfrm>
            <a:off x="6350" y="7938"/>
            <a:ext cx="9137650" cy="785812"/>
          </a:xfrm>
          <a:custGeom>
            <a:avLst/>
            <a:gdLst>
              <a:gd name="T0" fmla="*/ 0 w 9138285"/>
              <a:gd name="T1" fmla="*/ 0 h 784860"/>
              <a:gd name="T2" fmla="*/ 9138170 w 9138285"/>
              <a:gd name="T3" fmla="*/ 0 h 784860"/>
              <a:gd name="T4" fmla="*/ 9138170 w 9138285"/>
              <a:gd name="T5" fmla="*/ 784694 h 784860"/>
              <a:gd name="T6" fmla="*/ 0 w 9138285"/>
              <a:gd name="T7" fmla="*/ 784694 h 784860"/>
              <a:gd name="T8" fmla="*/ 0 w 9138285"/>
              <a:gd name="T9" fmla="*/ 0 h 784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38285" h="784860">
                <a:moveTo>
                  <a:pt x="0" y="0"/>
                </a:moveTo>
                <a:lnTo>
                  <a:pt x="9138170" y="0"/>
                </a:lnTo>
                <a:lnTo>
                  <a:pt x="9138170" y="784694"/>
                </a:lnTo>
                <a:lnTo>
                  <a:pt x="0" y="784694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66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bk object 19"/>
          <p:cNvSpPr>
            <a:spLocks/>
          </p:cNvSpPr>
          <p:nvPr/>
        </p:nvSpPr>
        <p:spPr bwMode="auto">
          <a:xfrm>
            <a:off x="4211638" y="20638"/>
            <a:ext cx="4932362" cy="769937"/>
          </a:xfrm>
          <a:custGeom>
            <a:avLst/>
            <a:gdLst>
              <a:gd name="T0" fmla="*/ 0 w 4932680"/>
              <a:gd name="T1" fmla="*/ 0 h 768985"/>
              <a:gd name="T2" fmla="*/ 4932362 w 4932680"/>
              <a:gd name="T3" fmla="*/ 0 h 768985"/>
              <a:gd name="T4" fmla="*/ 4932362 w 4932680"/>
              <a:gd name="T5" fmla="*/ 768654 h 768985"/>
              <a:gd name="T6" fmla="*/ 0 w 4932680"/>
              <a:gd name="T7" fmla="*/ 768654 h 768985"/>
              <a:gd name="T8" fmla="*/ 0 w 4932680"/>
              <a:gd name="T9" fmla="*/ 0 h 768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32680" h="768985">
                <a:moveTo>
                  <a:pt x="0" y="0"/>
                </a:moveTo>
                <a:lnTo>
                  <a:pt x="4932362" y="0"/>
                </a:lnTo>
                <a:lnTo>
                  <a:pt x="4932362" y="768654"/>
                </a:lnTo>
                <a:lnTo>
                  <a:pt x="0" y="768654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66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30" name="bk object 20"/>
          <p:cNvSpPr>
            <a:spLocks noChangeArrowheads="1"/>
          </p:cNvSpPr>
          <p:nvPr/>
        </p:nvSpPr>
        <p:spPr bwMode="auto">
          <a:xfrm>
            <a:off x="92075" y="95250"/>
            <a:ext cx="506413" cy="6238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1" name="bk object 21"/>
          <p:cNvSpPr>
            <a:spLocks noChangeArrowheads="1"/>
          </p:cNvSpPr>
          <p:nvPr/>
        </p:nvSpPr>
        <p:spPr bwMode="auto">
          <a:xfrm>
            <a:off x="614363" y="111125"/>
            <a:ext cx="646112" cy="609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2" name="Holder 2"/>
          <p:cNvSpPr>
            <a:spLocks noGrp="1"/>
          </p:cNvSpPr>
          <p:nvPr>
            <p:ph type="title"/>
          </p:nvPr>
        </p:nvSpPr>
        <p:spPr bwMode="auto">
          <a:xfrm>
            <a:off x="1328738" y="82550"/>
            <a:ext cx="6486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 smtClean="0"/>
          </a:p>
        </p:txBody>
      </p:sp>
      <p:sp>
        <p:nvSpPr>
          <p:cNvPr id="1033" name="Holder 3"/>
          <p:cNvSpPr>
            <a:spLocks noGrp="1"/>
          </p:cNvSpPr>
          <p:nvPr>
            <p:ph type="body" idx="1"/>
          </p:nvPr>
        </p:nvSpPr>
        <p:spPr bwMode="auto">
          <a:xfrm>
            <a:off x="457200" y="157797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676F89CF-7044-4831-866F-9B2854271618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363" y="6378575"/>
            <a:ext cx="210343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680E25-8528-418C-9501-E37FA234091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423652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5050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5461462" y="6615087"/>
            <a:ext cx="2061557" cy="307777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 b="1" dirty="0" smtClean="0">
                <a:solidFill>
                  <a:prstClr val="black"/>
                </a:solidFill>
              </a:rPr>
              <a:t>	</a:t>
            </a:r>
            <a:endParaRPr lang="en-US" sz="1000" dirty="0" smtClean="0">
              <a:solidFill>
                <a:prstClr val="black"/>
              </a:solidFill>
            </a:endParaRPr>
          </a:p>
          <a:p>
            <a:pPr algn="r"/>
            <a:endParaRPr lang="en-US" sz="1000" b="1" dirty="0">
              <a:solidFill>
                <a:prstClr val="black"/>
              </a:solidFill>
            </a:endParaRPr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993639" y="6544650"/>
            <a:ext cx="778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37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6574244"/>
            <a:ext cx="40716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prstClr val="black"/>
                </a:solidFill>
                <a:cs typeface="Arial" charset="0"/>
              </a:rPr>
              <a:t>Morgan L. Boatman / 907-361-4689 / mogan.l.boatman.civ@mail.mil</a:t>
            </a:r>
            <a:endParaRPr lang="en-US" sz="1000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23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werBar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7963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5461462" y="6615087"/>
            <a:ext cx="2061557" cy="307777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 b="1" dirty="0" smtClean="0">
                <a:solidFill>
                  <a:prstClr val="black"/>
                </a:solidFill>
              </a:rPr>
              <a:t>	</a:t>
            </a:r>
            <a:endParaRPr lang="en-US" sz="1000" dirty="0" smtClean="0">
              <a:solidFill>
                <a:prstClr val="black"/>
              </a:solidFill>
            </a:endParaRPr>
          </a:p>
          <a:p>
            <a:pPr algn="r"/>
            <a:endParaRPr lang="en-US" sz="1000" b="1" dirty="0">
              <a:solidFill>
                <a:prstClr val="black"/>
              </a:solidFill>
            </a:endParaRPr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gray"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prstClr val="white"/>
                </a:solidFill>
              </a:rPr>
              <a:t>UNCLASSIFIED//FOUO</a:t>
            </a:r>
            <a:endParaRPr lang="en-US" sz="900" b="1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101" y="6054652"/>
            <a:ext cx="659247" cy="602112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83971" y="6549913"/>
            <a:ext cx="792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fld id="{CF4C318D-DFA6-44A0-90B0-ABFCB78A54B4}" type="slidenum">
              <a:rPr lang="en-US" sz="1200" b="1" smtClean="0">
                <a:solidFill>
                  <a:prstClr val="black"/>
                </a:solidFill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12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 of 37</a:t>
            </a:r>
            <a:endParaRPr lang="en-US" sz="12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0505" y="6565301"/>
            <a:ext cx="34953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Corey Adams/ 907-353-9715/</a:t>
            </a:r>
            <a:r>
              <a:rPr lang="en-US" sz="1000" baseline="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corey.l.adams3.civ@mail.mil</a:t>
            </a:r>
            <a:endParaRPr lang="en-US" sz="1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1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271828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" pitchFamily="34" charset="0"/>
                <a:cs typeface="Arial" pitchFamily="34" charset="0"/>
              </a:rPr>
              <a:t>Version Number 1</a:t>
            </a:r>
          </a:p>
          <a:p>
            <a:r>
              <a:rPr lang="en-US" sz="900" dirty="0" smtClean="0">
                <a:latin typeface="Arial" pitchFamily="34" charset="0"/>
                <a:cs typeface="Arial" pitchFamily="34" charset="0"/>
              </a:rPr>
              <a:t>As of 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20 FEB 2020</a:t>
            </a:r>
            <a:endParaRPr lang="en-US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9998" y="5825186"/>
            <a:ext cx="450073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Chaplain (MAJ) Daryl Densford</a:t>
            </a:r>
          </a:p>
          <a:p>
            <a:pPr algn="ctr">
              <a:spcBef>
                <a:spcPts val="300"/>
              </a:spcBef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Deputy Garrison Chaplain, USAG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Alaska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ICTL 6403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Supervise </a:t>
            </a:r>
            <a:r>
              <a:rPr lang="en-US" dirty="0" smtClean="0"/>
              <a:t>a DRGL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379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Terminal Learning Objectives (TLO)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ACTION:</a:t>
            </a:r>
          </a:p>
          <a:p>
            <a:r>
              <a:rPr lang="en-US" sz="2400" dirty="0" smtClean="0"/>
              <a:t>Recruit, Approve and Supervise a Distinctive Religious Group Leader (DRGL) and Distinctive Religious Group (DRG).</a:t>
            </a:r>
          </a:p>
          <a:p>
            <a:endParaRPr lang="en-US" dirty="0"/>
          </a:p>
          <a:p>
            <a:r>
              <a:rPr lang="en-US" sz="3200" b="1" dirty="0" smtClean="0"/>
              <a:t>CONDITION:</a:t>
            </a:r>
          </a:p>
          <a:p>
            <a:r>
              <a:rPr lang="en-US" sz="2400" dirty="0" smtClean="0"/>
              <a:t>Given presentation slides, World Religions &amp; Advisement Smart Book, lecture and group discussion</a:t>
            </a:r>
          </a:p>
          <a:p>
            <a:endParaRPr lang="en-US" dirty="0"/>
          </a:p>
          <a:p>
            <a:r>
              <a:rPr lang="en-US" sz="3200" b="1" dirty="0" smtClean="0"/>
              <a:t>STANDARD:</a:t>
            </a:r>
          </a:p>
          <a:p>
            <a:r>
              <a:rPr lang="en-US" sz="2400" dirty="0" smtClean="0"/>
              <a:t>Demonstrate understanding of the processes to establish a DRGL and DRG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17519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References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 </a:t>
            </a:r>
            <a:r>
              <a:rPr lang="en-US" sz="2400" dirty="0"/>
              <a:t>165-1 (23 June 2016), para 5-5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DRGL Processing Instructions, FY18</a:t>
            </a:r>
          </a:p>
          <a:p>
            <a:endParaRPr lang="en-US" sz="2400" dirty="0"/>
          </a:p>
          <a:p>
            <a:r>
              <a:rPr lang="en-US" sz="2400" dirty="0" smtClean="0"/>
              <a:t>Individual Critical Task 805-D-56A-6403, Supervise Distinctive Religious Group Leaders (22 May 2017)</a:t>
            </a:r>
          </a:p>
          <a:p>
            <a:endParaRPr lang="en-US" sz="2400" dirty="0" smtClean="0"/>
          </a:p>
          <a:p>
            <a:r>
              <a:rPr lang="en-US" sz="2400" dirty="0" smtClean="0"/>
              <a:t>World Religions and Advisement Smart Book: 2020, USACHCS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7826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Introduction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Supervising DRGLs falls primarily within the chaplain’s first required capability of providing religious support.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DRGLs are qualified individuals certified by recognized religious organizations (ROs).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DRGLs assist commanders and chaplains in meeting the religious requirements of Soldiers and Family Members who belong to religious groups with distinct religious needs which available chaplains cannot meet.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DRGLs help facilitate the free exercise of religion.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8698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48013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Assess the Need for a DRG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hangingPunct="0">
              <a:buFont typeface="Arial" panose="020B0604020202020204" pitchFamily="34" charset="0"/>
              <a:buChar char="•"/>
            </a:pPr>
            <a:r>
              <a:rPr lang="en-US" sz="2200" dirty="0"/>
              <a:t>D</a:t>
            </a:r>
            <a:r>
              <a:rPr lang="en-US" sz="2200" dirty="0" smtClean="0"/>
              <a:t>etermine </a:t>
            </a:r>
            <a:r>
              <a:rPr lang="en-US" sz="2200" dirty="0"/>
              <a:t>if there is a distinctive religious group (DRG) population present on the </a:t>
            </a:r>
            <a:r>
              <a:rPr lang="en-US" sz="2200" dirty="0" smtClean="0"/>
              <a:t>installation; A </a:t>
            </a:r>
            <a:r>
              <a:rPr lang="en-US" sz="2200" dirty="0"/>
              <a:t>DRGL is not required if there is no DRG </a:t>
            </a:r>
            <a:r>
              <a:rPr lang="en-US" sz="2200" dirty="0" smtClean="0"/>
              <a:t>population.</a:t>
            </a:r>
          </a:p>
          <a:p>
            <a:pPr marL="342900" lvl="0" indent="-342900" eaLnBrk="0" hangingPunct="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342900" lvl="0" indent="-342900" eaLnBrk="0" hangingPunct="0">
              <a:buFont typeface="Arial" panose="020B0604020202020204" pitchFamily="34" charset="0"/>
              <a:buChar char="•"/>
            </a:pPr>
            <a:r>
              <a:rPr lang="en-US" sz="2200" dirty="0" smtClean="0"/>
              <a:t>Determine </a:t>
            </a:r>
            <a:r>
              <a:rPr lang="en-US" sz="2200" dirty="0"/>
              <a:t>if there is a need for a </a:t>
            </a:r>
            <a:r>
              <a:rPr lang="en-US" sz="2200" dirty="0" smtClean="0"/>
              <a:t>service; A </a:t>
            </a:r>
            <a:r>
              <a:rPr lang="en-US" sz="2200" dirty="0"/>
              <a:t>DRG population present on the installation does not automatically indicate that a service is </a:t>
            </a:r>
            <a:r>
              <a:rPr lang="en-US" sz="2200" dirty="0" smtClean="0"/>
              <a:t>necessary </a:t>
            </a:r>
          </a:p>
          <a:p>
            <a:pPr marL="342900" lvl="0" indent="-342900" eaLnBrk="0" hangingPunct="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342900" lvl="0" indent="-342900" eaLnBrk="0" hangingPunct="0">
              <a:buFont typeface="Arial" panose="020B0604020202020204" pitchFamily="34" charset="0"/>
              <a:buChar char="•"/>
            </a:pPr>
            <a:r>
              <a:rPr lang="en-US" sz="2200" dirty="0" smtClean="0"/>
              <a:t>Determine </a:t>
            </a:r>
            <a:r>
              <a:rPr lang="en-US" sz="2200" dirty="0"/>
              <a:t>if the local Chaplain-led services can meet the specific theological/distinctive religious requirements of the </a:t>
            </a:r>
            <a:r>
              <a:rPr lang="en-US" sz="2200" dirty="0" smtClean="0"/>
              <a:t>group. </a:t>
            </a:r>
          </a:p>
          <a:p>
            <a:pPr marL="342900" lvl="0" indent="-342900" eaLnBrk="0" hangingPunct="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342900" lvl="0" indent="-342900" eaLnBrk="0" hangingPunct="0">
              <a:buFont typeface="Arial" panose="020B0604020202020204" pitchFamily="34" charset="0"/>
              <a:buChar char="•"/>
            </a:pPr>
            <a:r>
              <a:rPr lang="en-US" sz="2200" dirty="0" smtClean="0"/>
              <a:t>Determine </a:t>
            </a:r>
            <a:r>
              <a:rPr lang="en-US" sz="2200" dirty="0"/>
              <a:t>if there are any Chaplains available to meet coverage requirements</a:t>
            </a:r>
          </a:p>
        </p:txBody>
      </p:sp>
    </p:spTree>
    <p:extLst>
      <p:ext uri="{BB962C8B-B14F-4D97-AF65-F5344CB8AC3E}">
        <p14:creationId xmlns:p14="http://schemas.microsoft.com/office/powerpoint/2010/main" val="4240871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Requirements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021" y="1110883"/>
            <a:ext cx="85318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A DRGL must be both sponsored and approved by a local chaplain.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In accordance with SOPs, the Installation RSO or senior chaplain (if a unit) will determine the sponsoring chaplain.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The DRGL cannot conduct any religious activities outside of the CMRP; the DRGL provides a precise service for a designated period of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DRGLs are unpaid, specified, volunteers and do not have access to appropriated funds.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Congregations led by DRGLs may collect offerings and fund activities with CTOF money in accordance with an           approved CMRP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55728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DRGL Application Packet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Prospective DRGLs must submit an application packet which requests the approval and sponsorship of a local chaplain, which should include (at a minimum):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 signed letter of approval on official letterhead from a RO which: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Has details about the ROs origin, purpose, general worship practices and number of members.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Certifies that the prospective DRGL has favorable ecclesiastical standing wit the RO and is qualified to serve as a DRGL.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Acknowledges the prospective DRGL will comply with the CMRP under the supervision of the sponsoring chaplain.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8458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DRGL Application Packet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 signed letter by the prospective DRGL which: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Describes of the religious services he or she proposes to offer.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Document the need for the distinctive religious services and why a chaplain or chaplain-led service cannot meet that need.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Acknowledge that the prospective DRGL will comply with the CMRP under the sponsoring chaplain’s supervision.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Acknowledge that DRGL status is approved annually and that there is a process for both removal and re-approval of DRGLs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0441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Steps for Supervising a DRGL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Conduct an interview with the DRGL</a:t>
            </a:r>
          </a:p>
          <a:p>
            <a:pPr marL="457200" indent="-457200">
              <a:buAutoNum type="arabicPeriod"/>
            </a:pPr>
            <a:endParaRPr lang="en-US" sz="2400" dirty="0" smtClean="0"/>
          </a:p>
          <a:p>
            <a:pPr marL="914400" lvl="1" indent="-457200">
              <a:buAutoNum type="alphaLcPeriod"/>
            </a:pPr>
            <a:r>
              <a:rPr lang="en-US" sz="2400" dirty="0" smtClean="0"/>
              <a:t>Validate the DRGL’s certification to lead services with the installation or senior chaplain on your installation</a:t>
            </a:r>
          </a:p>
          <a:p>
            <a:pPr marL="914400" lvl="1" indent="-457200">
              <a:buAutoNum type="alphaLcPeriod"/>
            </a:pPr>
            <a:r>
              <a:rPr lang="en-US" sz="2400" dirty="0" smtClean="0"/>
              <a:t>Ensure the proper credentials have been submitted and filed.</a:t>
            </a:r>
          </a:p>
          <a:p>
            <a:pPr marL="914400" lvl="1" indent="-457200">
              <a:buAutoNum type="alphaLcPeriod"/>
            </a:pPr>
            <a:r>
              <a:rPr lang="en-US" sz="2400" dirty="0" smtClean="0"/>
              <a:t>Ensure the DRGL has obtained approval to conduct religious services from the approving authority.</a:t>
            </a:r>
          </a:p>
          <a:p>
            <a:pPr marL="914400" lvl="1" indent="-457200">
              <a:buAutoNum type="alphaLcPeriod"/>
            </a:pPr>
            <a:r>
              <a:rPr lang="en-US" sz="2400" dirty="0" smtClean="0"/>
              <a:t>Establish a supervisory relationship with the DRGL.</a:t>
            </a:r>
          </a:p>
        </p:txBody>
      </p:sp>
    </p:spTree>
    <p:extLst>
      <p:ext uri="{BB962C8B-B14F-4D97-AF65-F5344CB8AC3E}">
        <p14:creationId xmlns:p14="http://schemas.microsoft.com/office/powerpoint/2010/main" val="781689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Steps for Supervising a DRGL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2. Identify the religious group services and/or meetings for which the DRGL is responsible, to include times and locations.</a:t>
            </a:r>
          </a:p>
          <a:p>
            <a:endParaRPr lang="en-US" sz="2200" dirty="0"/>
          </a:p>
          <a:p>
            <a:r>
              <a:rPr lang="en-US" sz="2200" dirty="0" smtClean="0"/>
              <a:t>3. Determine the degree of supervision the DRGL requires.</a:t>
            </a:r>
          </a:p>
          <a:p>
            <a:endParaRPr lang="en-US" sz="2200" dirty="0"/>
          </a:p>
          <a:p>
            <a:r>
              <a:rPr lang="en-US" sz="2200" dirty="0" smtClean="0"/>
              <a:t>4. Establish a schedule to attend the religious service or meeting.</a:t>
            </a:r>
          </a:p>
          <a:p>
            <a:endParaRPr lang="en-US" sz="2200" dirty="0"/>
          </a:p>
          <a:p>
            <a:r>
              <a:rPr lang="en-US" sz="2200" dirty="0" smtClean="0"/>
              <a:t>5. Determine which Religious Affairs Specialists or NCOs will be assigned to assist the DRGL and what their responsibilities will entail.</a:t>
            </a:r>
          </a:p>
          <a:p>
            <a:endParaRPr lang="en-US" sz="2200" dirty="0"/>
          </a:p>
          <a:p>
            <a:r>
              <a:rPr lang="en-US" sz="2200" dirty="0"/>
              <a:t>6. Establish a schedule to maintain weekly correspondence with the DRGL, either by phone or in person, to handle administrative needs or issues.</a:t>
            </a:r>
          </a:p>
          <a:p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5936936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Steps for Supervising a DRGL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6. Provide chapel, installation, and CTOF SOPs for the DRGL to follow.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a. Establish procedures for handling funds.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b. Explain the procedure for publishing services.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c. Outline the process for obtaining resources.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d. Describe the process for obtaining resources.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e. </a:t>
            </a:r>
            <a:r>
              <a:rPr lang="en-US" sz="2400" dirty="0" err="1" smtClean="0"/>
              <a:t>Indentify</a:t>
            </a:r>
            <a:r>
              <a:rPr lang="en-US" sz="2400" dirty="0" smtClean="0"/>
              <a:t>  procedures for planning and scheduling 	special activities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f. Provide information regarding printing bulletins and 	materials.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g. Establish procedures for monitoring child care 	providers during services.</a:t>
            </a:r>
          </a:p>
          <a:p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15387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Removal of a DRGL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523" y="1443392"/>
            <a:ext cx="85318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approving chaplain has the authority to remove the DRGL due 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Change of circumstances requiring the use of a DRGL.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Allegations of inappropriate conduct regarding the DRGL.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Failure by the DRGL to properly serve the religious needs of the religious group.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356371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Conclusion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021" y="2425805"/>
            <a:ext cx="8531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Bottom line</a:t>
            </a:r>
            <a:r>
              <a:rPr lang="en-US" sz="2400" dirty="0" smtClean="0"/>
              <a:t>: DRGLs help facilitate the free exercise of religion and should be used to provide religious support to Soldiers and Family Members when a religious need exists and there is no chaplain to perform the needed religious services.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9617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772400" cy="8679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Conclusion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94945" y="2818770"/>
            <a:ext cx="2456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Questions?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38088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264E6EEB9B08439C4CAF57A8376C4E" ma:contentTypeVersion="4" ma:contentTypeDescription="Create a new document." ma:contentTypeScope="" ma:versionID="c80006d61f072a43fd67767b0c42b13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894058c2a45bc2b97db111a5699d744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9B490E-0250-4FC5-A478-10AD24AAD525}">
  <ds:schemaRefs>
    <ds:schemaRef ds:uri="http://schemas.microsoft.com/office/2006/customDocumentInformationPanel"/>
  </ds:schemaRefs>
</ds:datastoreItem>
</file>

<file path=customXml/itemProps2.xml><?xml version="1.0" encoding="utf-8"?>
<ds:datastoreItem xmlns:ds="http://schemas.openxmlformats.org/officeDocument/2006/customXml" ds:itemID="{EE87DDFF-D288-43B3-9099-279B39DE6806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C6486FF-65CB-499E-AA83-1D0A1646FE5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84D283E-A245-4FC2-8B74-A890E25CA2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8912</TotalTime>
  <Words>831</Words>
  <Application>Microsoft Office PowerPoint</Application>
  <PresentationFormat>On-screen Show (4:3)</PresentationFormat>
  <Paragraphs>100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Wingdings</vt:lpstr>
      <vt:lpstr>MSC Theme</vt:lpstr>
      <vt:lpstr>1_MSC Theme</vt:lpstr>
      <vt:lpstr>2_MSC Theme</vt:lpstr>
      <vt:lpstr>3_MSC Theme</vt:lpstr>
      <vt:lpstr>16_Office Theme</vt:lpstr>
      <vt:lpstr>4_MSC Theme</vt:lpstr>
      <vt:lpstr>5_MSC Theme</vt:lpstr>
      <vt:lpstr>Supervise a DRGL</vt:lpstr>
      <vt:lpstr>Terminal Learning Objectives (TLO) </vt:lpstr>
      <vt:lpstr>References </vt:lpstr>
      <vt:lpstr>Introduction </vt:lpstr>
      <vt:lpstr>Assess the Need for a DRG</vt:lpstr>
      <vt:lpstr>Requirements </vt:lpstr>
      <vt:lpstr>DRGL Application Packet </vt:lpstr>
      <vt:lpstr>DRGL Application Packet </vt:lpstr>
      <vt:lpstr>Steps for Supervising a DRGL </vt:lpstr>
      <vt:lpstr>Steps for Supervising a DRGL </vt:lpstr>
      <vt:lpstr>Steps for Supervising a DRGL </vt:lpstr>
      <vt:lpstr>Removal of a DRGL </vt:lpstr>
      <vt:lpstr>Conclusion </vt:lpstr>
      <vt:lpstr>Conclusion 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AMC PowerPoint Presentation Template</dc:title>
  <dc:subject>Presentation</dc:subject>
  <dc:creator>Jones, Mark S CTR AMC</dc:creator>
  <cp:lastModifiedBy>Densford, Daryl W MAJ MIL USA IMCOM USAG</cp:lastModifiedBy>
  <cp:revision>313</cp:revision>
  <cp:lastPrinted>2020-01-13T23:04:44Z</cp:lastPrinted>
  <dcterms:created xsi:type="dcterms:W3CDTF">2017-05-18T14:22:46Z</dcterms:created>
  <dcterms:modified xsi:type="dcterms:W3CDTF">2020-02-19T23:21:26Z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0x01010072264E6EEB9B08439C4CAF57A8376C4E</vt:lpwstr>
  </property>
</Properties>
</file>