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381" r:id="rId2"/>
    <p:sldId id="401" r:id="rId3"/>
    <p:sldId id="397" r:id="rId4"/>
    <p:sldId id="384" r:id="rId5"/>
    <p:sldId id="383" r:id="rId6"/>
    <p:sldId id="374" r:id="rId7"/>
    <p:sldId id="388" r:id="rId8"/>
    <p:sldId id="372" r:id="rId9"/>
    <p:sldId id="386" r:id="rId10"/>
    <p:sldId id="387" r:id="rId11"/>
    <p:sldId id="389" r:id="rId12"/>
    <p:sldId id="398" r:id="rId13"/>
    <p:sldId id="390" r:id="rId14"/>
    <p:sldId id="392" r:id="rId15"/>
    <p:sldId id="391" r:id="rId16"/>
    <p:sldId id="393" r:id="rId17"/>
    <p:sldId id="394" r:id="rId18"/>
    <p:sldId id="400" r:id="rId19"/>
    <p:sldId id="395" r:id="rId20"/>
    <p:sldId id="399" r:id="rId2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  <a:srgbClr val="FFFF99"/>
    <a:srgbClr val="CC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78475" autoAdjust="0"/>
  </p:normalViewPr>
  <p:slideViewPr>
    <p:cSldViewPr>
      <p:cViewPr varScale="1">
        <p:scale>
          <a:sx n="113" d="100"/>
          <a:sy n="113" d="100"/>
        </p:scale>
        <p:origin x="122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75" d="100"/>
          <a:sy n="75" d="100"/>
        </p:scale>
        <p:origin x="2064" y="19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2D09A1B-D236-49E2-AE13-C6C71F5377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3965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050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1" name="Rectangle 2051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205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3" name="Rectangle 205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3494" name="Rectangle 205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5" name="Rectangle 205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DA2C6D8-9425-4419-8447-41C1A7B4A5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9959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5D88DF-D86E-405B-9CFA-DF4EFD0B28EA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6627" name="Rectangle 3074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07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45899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5D88DF-D86E-405B-9CFA-DF4EFD0B28EA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6627" name="Rectangle 3074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07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6201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5D88DF-D86E-405B-9CFA-DF4EFD0B28EA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6627" name="Rectangle 3074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07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881243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834CEB-D170-4AD8-8AC4-5E4B8FEBFBFD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40685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5D88DF-D86E-405B-9CFA-DF4EFD0B28EA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6627" name="Rectangle 3074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07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98931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834CEB-D170-4AD8-8AC4-5E4B8FEBFBFD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543597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834CEB-D170-4AD8-8AC4-5E4B8FEBFBFD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281223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834CEB-D170-4AD8-8AC4-5E4B8FEBFBFD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13325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834CEB-D170-4AD8-8AC4-5E4B8FEBFBFD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5801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834CEB-D170-4AD8-8AC4-5E4B8FEBFBFD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665356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834CEB-D170-4AD8-8AC4-5E4B8FEBFBFD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30034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834CEB-D170-4AD8-8AC4-5E4B8FEBFBFD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407166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834CEB-D170-4AD8-8AC4-5E4B8FEBFBFD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748581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834CEB-D170-4AD8-8AC4-5E4B8FEBFBFD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66043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834CEB-D170-4AD8-8AC4-5E4B8FEBFBFD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558200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834CEB-D170-4AD8-8AC4-5E4B8FEBFBFD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62625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9D37E3-8FAA-42A3-89F6-3F86CA2003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46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817620-6216-4B1D-BC35-04C731A4384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807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D19889-C2C2-433C-991F-CA9711DC28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876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BBDB14-DC9D-41D3-B3DD-A1124705289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501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FDBD2-0C03-410B-A901-955F25B8D8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965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CE6E71-00BD-448B-97F0-401992A4CC8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909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28EE-D7C1-4C88-8EBB-6F01E867B73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906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8F3863-EF46-44F2-BCE8-E93FB4D84D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7631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5E3190-7C81-443E-B808-4F4BF534412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399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762E9D-B518-462E-BF60-80E7C4BC5A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380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135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0524CFC-ACBA-4DAA-ABD7-1E8C156B12A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19" descr="crest_a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027988" y="5791200"/>
            <a:ext cx="658812" cy="812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47175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 autoUpdateAnimBg="0"/>
    </p:bld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838200"/>
            <a:ext cx="7772400" cy="457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Unit Ministry Team Response to a Mass Causality (MASCAL)</a:t>
            </a:r>
            <a:endParaRPr lang="en-US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524000"/>
            <a:ext cx="5943600" cy="394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49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iage Scene - Pearl Harbo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00" y="57150"/>
            <a:ext cx="8915400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384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838200"/>
            <a:ext cx="7772400" cy="4572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Terminal Learning Objective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04800" y="2057400"/>
            <a:ext cx="8686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3200" dirty="0"/>
              <a:t>Develop the Unit Ministry Team’s response to a MASCAL situation IAW AR 165-1  Army Chaplain Corps Activities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7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838200"/>
            <a:ext cx="7772400" cy="4572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Enabling Learning Objective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28600" y="3581400"/>
            <a:ext cx="8686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742950" lvl="3" indent="-571500">
              <a:buFont typeface="Arial" panose="020B0604020202020204" pitchFamily="34" charset="0"/>
              <a:buChar char="•"/>
            </a:pPr>
            <a:r>
              <a:rPr lang="en-US" dirty="0" smtClean="0"/>
              <a:t>Define </a:t>
            </a:r>
            <a:r>
              <a:rPr lang="en-US" dirty="0"/>
              <a:t>the medical terms used during MASCAL situations </a:t>
            </a:r>
            <a:r>
              <a:rPr lang="en-US" dirty="0" smtClean="0"/>
              <a:t>IAW ATP </a:t>
            </a:r>
            <a:r>
              <a:rPr lang="en-US" dirty="0"/>
              <a:t>4-25.13 Casualty Evacuation dated February </a:t>
            </a:r>
            <a:r>
              <a:rPr lang="en-US" dirty="0" smtClean="0"/>
              <a:t>2013</a:t>
            </a:r>
          </a:p>
          <a:p>
            <a:pPr marL="171450" lvl="3"/>
            <a:endParaRPr lang="en-US" sz="2000" dirty="0"/>
          </a:p>
          <a:p>
            <a:pPr marL="742950" lvl="3" indent="-571500">
              <a:buFont typeface="Arial" panose="020B0604020202020204" pitchFamily="34" charset="0"/>
              <a:buChar char="•"/>
            </a:pPr>
            <a:r>
              <a:rPr lang="en-US" dirty="0" smtClean="0"/>
              <a:t>Understand </a:t>
            </a:r>
            <a:r>
              <a:rPr lang="en-US" dirty="0"/>
              <a:t>the layout of the MASCAL environment IAW Local Unit MASCAL </a:t>
            </a:r>
            <a:r>
              <a:rPr lang="en-US" dirty="0" smtClean="0"/>
              <a:t>SOP</a:t>
            </a:r>
          </a:p>
          <a:p>
            <a:pPr marL="171450" lvl="3"/>
            <a:endParaRPr lang="en-US" sz="2000" dirty="0"/>
          </a:p>
          <a:p>
            <a:pPr marL="742950" lvl="3" indent="-571500">
              <a:buFont typeface="Arial" panose="020B0604020202020204" pitchFamily="34" charset="0"/>
              <a:buChar char="•"/>
            </a:pPr>
            <a:r>
              <a:rPr lang="en-US" dirty="0" smtClean="0"/>
              <a:t>Identify </a:t>
            </a:r>
            <a:r>
              <a:rPr lang="en-US" dirty="0"/>
              <a:t>the types of religious support functions that are needed during the MASCAL Response IAW </a:t>
            </a:r>
            <a:endParaRPr lang="en-US" sz="2000" dirty="0"/>
          </a:p>
          <a:p>
            <a:pPr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22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1027"/>
          <p:cNvSpPr>
            <a:spLocks noGrp="1" noChangeArrowheads="1"/>
          </p:cNvSpPr>
          <p:nvPr>
            <p:ph idx="1"/>
          </p:nvPr>
        </p:nvSpPr>
        <p:spPr>
          <a:xfrm>
            <a:off x="152400" y="1524000"/>
            <a:ext cx="8839200" cy="457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ROLE 1	Unit-Level Medical Care</a:t>
            </a:r>
          </a:p>
          <a:p>
            <a:pPr marL="0" indent="0">
              <a:buNone/>
              <a:defRPr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ROLE 2	Medical Company</a:t>
            </a:r>
          </a:p>
          <a:p>
            <a:pPr marL="0" indent="0">
              <a:buNone/>
              <a:defRPr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ROLE 3	Combat Support Hospital</a:t>
            </a:r>
          </a:p>
          <a:p>
            <a:pPr marL="0" indent="0">
              <a:buNone/>
              <a:defRPr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4625">
              <a:defRPr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ROLE 4	Military Hospitals CONUS and OCONUS</a:t>
            </a:r>
          </a:p>
          <a:p>
            <a:pPr eaLnBrk="1" hangingPunct="1">
              <a:buFontTx/>
              <a:buNone/>
              <a:defRPr/>
            </a:pPr>
            <a:endParaRPr lang="en-US" sz="2800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Military Treatment Facilities </a:t>
            </a:r>
          </a:p>
        </p:txBody>
      </p:sp>
    </p:spTree>
    <p:extLst>
      <p:ext uri="{BB962C8B-B14F-4D97-AF65-F5344CB8AC3E}">
        <p14:creationId xmlns:p14="http://schemas.microsoft.com/office/powerpoint/2010/main" val="147462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09600"/>
            <a:ext cx="7772400" cy="4572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Mass Casualty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85800" y="3276600"/>
            <a:ext cx="7772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Any large number of casualties produced in a relatively short period of time, usually as the result of a single incident such as a military aircraft accident, hurricane, flood, earthquake, or armed attack that exceeds local logistical support capabilities.</a:t>
            </a:r>
          </a:p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defRPr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49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1027"/>
          <p:cNvSpPr>
            <a:spLocks noGrp="1" noChangeArrowheads="1"/>
          </p:cNvSpPr>
          <p:nvPr>
            <p:ph idx="1"/>
          </p:nvPr>
        </p:nvSpPr>
        <p:spPr>
          <a:xfrm>
            <a:off x="304800" y="1524000"/>
            <a:ext cx="8458200" cy="4572000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word triage comes from the French word trier which mean to divide into three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  <a:defRPr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2800" dirty="0"/>
              <a:t>Baron Dominique Jean </a:t>
            </a:r>
            <a:r>
              <a:rPr lang="en-US" sz="2800" dirty="0" err="1" smtClean="0"/>
              <a:t>Larrey</a:t>
            </a:r>
            <a:r>
              <a:rPr lang="en-US" sz="2800" dirty="0"/>
              <a:t> used the triage concept on the battlefield to sort out patients in three categories of Immediate, Urgent, and Non-urgent</a:t>
            </a:r>
            <a:r>
              <a:rPr lang="en-US" sz="2800" dirty="0" smtClean="0"/>
              <a:t>.</a:t>
            </a:r>
          </a:p>
          <a:p>
            <a:pPr marL="0" indent="0">
              <a:buNone/>
              <a:defRPr/>
            </a:pPr>
            <a:endParaRPr lang="en-US" sz="2800" dirty="0" smtClean="0"/>
          </a:p>
          <a:p>
            <a:pPr>
              <a:defRPr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Triage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is a process for sorting injured people into groups based on their need for or likely benefit from immediate medical treatment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  <a:defRPr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Triage is used on the battlefield, at disaster sites, and in hospital emergency rooms when limited medical resources must be allocated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Tx/>
              <a:buNone/>
              <a:defRPr/>
            </a:pPr>
            <a:endParaRPr lang="en-US" sz="2800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Triage</a:t>
            </a:r>
          </a:p>
        </p:txBody>
      </p:sp>
    </p:spTree>
    <p:extLst>
      <p:ext uri="{BB962C8B-B14F-4D97-AF65-F5344CB8AC3E}">
        <p14:creationId xmlns:p14="http://schemas.microsoft.com/office/powerpoint/2010/main" val="130434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38200" y="762000"/>
            <a:ext cx="7772400" cy="8382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Medical Triage Categories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60279"/>
              </p:ext>
            </p:extLst>
          </p:nvPr>
        </p:nvGraphicFramePr>
        <p:xfrm>
          <a:off x="381000" y="1981200"/>
          <a:ext cx="8229600" cy="1854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Priority 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Category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Color Code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IMMEDIATE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DELAYED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YELLOW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MINIMAL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GREEN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EXPECTANT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BLACK</a:t>
                      </a:r>
                      <a:endParaRPr 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7741177"/>
              </p:ext>
            </p:extLst>
          </p:nvPr>
        </p:nvGraphicFramePr>
        <p:xfrm>
          <a:off x="381000" y="4013200"/>
          <a:ext cx="8229600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200"/>
                <a:gridCol w="2743200"/>
                <a:gridCol w="27432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Additional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Categories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Psychiatric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Grey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Family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Staging Area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Grey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Evacuation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769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Casualty Evacuation: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Movement of casualties using non medical assets</a:t>
            </a: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Minimum medical aid is giving during this method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" y="3924566"/>
            <a:ext cx="784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Medical Evacuation: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Movement of casualties using medical assets established medical equipment and personnel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60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Collection Points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7696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Casualty Collection Point (CCP):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Location where casualties are staged and triaged for evacuation to the MTFs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" y="3924566"/>
            <a:ext cx="784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Ambulance Exchange Point: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Locations where casualties are exchanged from one evacuation platform to another.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95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Understanding the MASCAL environment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800" y="1981200"/>
            <a:ext cx="845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Unit SOP’s will dictate the Layout of the MASCAL site.</a:t>
            </a: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MASCAL Layout allows for the controlled flow of Casualties from point of injury to the necessary level of care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73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3966" y="0"/>
            <a:ext cx="44360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056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MASCAL environment Considerations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800" y="1981200"/>
            <a:ext cx="845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Restricted Access to treatment areas</a:t>
            </a: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 single triage point</a:t>
            </a: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need for decontamination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Physical Separation of each category.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5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Religious Support to the MASCAL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800" y="1981200"/>
            <a:ext cx="8458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Religious support will always be broken down into the three core competencies: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Nurture the Living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Care for the Wounded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Honor the Fallen </a:t>
            </a:r>
          </a:p>
        </p:txBody>
      </p:sp>
    </p:spTree>
    <p:extLst>
      <p:ext uri="{BB962C8B-B14F-4D97-AF65-F5344CB8AC3E}">
        <p14:creationId xmlns:p14="http://schemas.microsoft.com/office/powerpoint/2010/main" val="112712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Religious Support to the MASCAL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800" y="1524000"/>
            <a:ext cx="8458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Chaplain takes the lead on the initial assessment for religious support.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Religious Affairs Specialist then moves ahead of the Chaplain to determine where the Chaplain should be next.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order to provide the most comprehensive religious support in the MASCAL environment the UMT must conduct a spiritual triage. Similar to the medical triage the spiritual triage considers the ability for a single UMT to provide the most effective religious support to the casualties.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36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Spiritual Triage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800" y="1524000"/>
            <a:ext cx="8458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Religious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preference of the casualty vs the Faith of the Chaplain and Religious Affairs Specialist.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Priority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effort to the Immediate vs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Expectant.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Religious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Support to the medical and support personnel. </a:t>
            </a:r>
          </a:p>
        </p:txBody>
      </p:sp>
    </p:spTree>
    <p:extLst>
      <p:ext uri="{BB962C8B-B14F-4D97-AF65-F5344CB8AC3E}">
        <p14:creationId xmlns:p14="http://schemas.microsoft.com/office/powerpoint/2010/main" val="353489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Spiritual Triage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800" y="1524000"/>
            <a:ext cx="861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Religious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preference can be identified by asking the casualty, reading the casualties identification tags, or coordinating with the Patient Admin Department (PAD).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When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available the UMT should document any religious support provided on the casualties DD 1380. </a:t>
            </a:r>
          </a:p>
        </p:txBody>
      </p:sp>
    </p:spTree>
    <p:extLst>
      <p:ext uri="{BB962C8B-B14F-4D97-AF65-F5344CB8AC3E}">
        <p14:creationId xmlns:p14="http://schemas.microsoft.com/office/powerpoint/2010/main" val="46813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3" t="5254" r="32013" b="22948"/>
          <a:stretch/>
        </p:blipFill>
        <p:spPr>
          <a:xfrm>
            <a:off x="228600" y="1085853"/>
            <a:ext cx="3733800" cy="546734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4988" r="32386" b="22789"/>
          <a:stretch/>
        </p:blipFill>
        <p:spPr>
          <a:xfrm>
            <a:off x="4019845" y="1058336"/>
            <a:ext cx="3752555" cy="5543547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85800" y="533400"/>
            <a:ext cx="77724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DD Form 1380</a:t>
            </a:r>
            <a:endParaRPr lang="en-US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9964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UMT Operations during MASCAL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" y="1371600"/>
            <a:ext cx="8458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 of Personnel Protective Equipment (PPE).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threat level and security of the MASCAL site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After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initial assessment of the MASCAL situation the UMT should request for additional support identified in the Religious Support Plan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prolonged Religious Support during a MASCAL additional UMTs should be ready and available to switch out with current UMTs. This reduces the risk of UMT burn out and increases the effectiveness of religious support. </a:t>
            </a:r>
          </a:p>
        </p:txBody>
      </p:sp>
    </p:spTree>
    <p:extLst>
      <p:ext uri="{BB962C8B-B14F-4D97-AF65-F5344CB8AC3E}">
        <p14:creationId xmlns:p14="http://schemas.microsoft.com/office/powerpoint/2010/main" val="343336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8600"/>
            <a:ext cx="7886700" cy="59483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400" dirty="0" smtClean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4043023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3290</TotalTime>
  <Words>687</Words>
  <Application>Microsoft Office PowerPoint</Application>
  <PresentationFormat>On-screen Show (4:3)</PresentationFormat>
  <Paragraphs>150</Paragraphs>
  <Slides>20</Slides>
  <Notes>16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Office Theme</vt:lpstr>
      <vt:lpstr>Unit Ministry Team Response to a Mass Causality (MASCAL)</vt:lpstr>
      <vt:lpstr>PowerPoint Presentation</vt:lpstr>
      <vt:lpstr>Terminal Learning Objective</vt:lpstr>
      <vt:lpstr>Enabling Learning Objective</vt:lpstr>
      <vt:lpstr>PowerPoint Presentation</vt:lpstr>
      <vt:lpstr>Mass Casualty</vt:lpstr>
      <vt:lpstr>PowerPoint Presentation</vt:lpstr>
      <vt:lpstr>Medical Triage Categories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U.S. Army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</dc:title>
  <dc:creator>2105c06</dc:creator>
  <cp:lastModifiedBy>Gillespie, Kenneth D CPT MIL USA MEDCOM MEDDAC-AK</cp:lastModifiedBy>
  <cp:revision>171</cp:revision>
  <cp:lastPrinted>2018-02-01T21:38:37Z</cp:lastPrinted>
  <dcterms:created xsi:type="dcterms:W3CDTF">2003-05-13T14:26:39Z</dcterms:created>
  <dcterms:modified xsi:type="dcterms:W3CDTF">2020-01-15T20:41:28Z</dcterms:modified>
</cp:coreProperties>
</file>